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71" r:id="rId2"/>
    <p:sldId id="277" r:id="rId3"/>
    <p:sldId id="274" r:id="rId4"/>
    <p:sldId id="275" r:id="rId5"/>
    <p:sldId id="257" r:id="rId6"/>
    <p:sldId id="272" r:id="rId7"/>
    <p:sldId id="258" r:id="rId8"/>
    <p:sldId id="276" r:id="rId9"/>
  </p:sldIdLst>
  <p:sldSz cx="6858000" cy="9906000" type="A4"/>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64626"/>
    <a:srgbClr val="F051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76"/>
    <p:restoredTop sz="95574"/>
  </p:normalViewPr>
  <p:slideViewPr>
    <p:cSldViewPr snapToObjects="1">
      <p:cViewPr varScale="1">
        <p:scale>
          <a:sx n="73" d="100"/>
          <a:sy n="73" d="100"/>
        </p:scale>
        <p:origin x="1344" y="256"/>
      </p:cViewPr>
      <p:guideLst>
        <p:guide orient="horz" pos="312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E2C0CEEB-37AD-C645-BEE9-30FC289A3858}" type="datetimeFigureOut">
              <a:rPr lang="en-US"/>
              <a:pPr>
                <a:defRPr/>
              </a:pPr>
              <a:t>3/27/21</a:t>
            </a:fld>
            <a:endParaRPr lang="en-US"/>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2ECED105-17E1-5F4E-A000-16769D6B9960}" type="slidenum">
              <a:rPr lang="en-US"/>
              <a:pPr>
                <a:defRPr/>
              </a:pPr>
              <a:t>‹#›</a:t>
            </a:fld>
            <a:endParaRPr lang="en-US"/>
          </a:p>
        </p:txBody>
      </p:sp>
    </p:spTree>
    <p:extLst>
      <p:ext uri="{BB962C8B-B14F-4D97-AF65-F5344CB8AC3E}">
        <p14:creationId xmlns:p14="http://schemas.microsoft.com/office/powerpoint/2010/main" val="3737179179"/>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4 flyer template - Front page (two column layout)">
    <p:spTree>
      <p:nvGrpSpPr>
        <p:cNvPr id="1" name=""/>
        <p:cNvGrpSpPr/>
        <p:nvPr/>
      </p:nvGrpSpPr>
      <p:grpSpPr>
        <a:xfrm>
          <a:off x="0" y="0"/>
          <a:ext cx="0" cy="0"/>
          <a:chOff x="0" y="0"/>
          <a:chExt cx="0" cy="0"/>
        </a:xfrm>
      </p:grpSpPr>
      <p:sp>
        <p:nvSpPr>
          <p:cNvPr id="8" name="Content Placeholder 2"/>
          <p:cNvSpPr>
            <a:spLocks noGrp="1"/>
          </p:cNvSpPr>
          <p:nvPr>
            <p:ph idx="10"/>
          </p:nvPr>
        </p:nvSpPr>
        <p:spPr>
          <a:xfrm>
            <a:off x="371847" y="1662663"/>
            <a:ext cx="6126153" cy="2378419"/>
          </a:xfrm>
          <a:prstGeom prst="rect">
            <a:avLst/>
          </a:prstGeom>
          <a:solidFill>
            <a:schemeClr val="bg1">
              <a:lumMod val="85000"/>
            </a:schemeClr>
          </a:solidFill>
        </p:spPr>
        <p:txBody>
          <a:bodyPr/>
          <a:lstStyle>
            <a:lvl1pPr>
              <a:defRPr baseline="0"/>
            </a:lvl1pPr>
            <a:lvl5pPr marL="1828800" indent="0">
              <a:buNone/>
              <a:defRPr/>
            </a:lvl5pPr>
          </a:lstStyle>
          <a:p>
            <a:pPr lvl="0"/>
            <a:r>
              <a:rPr lang="en-GB"/>
              <a:t>Click to edit Master text styles</a:t>
            </a:r>
          </a:p>
        </p:txBody>
      </p:sp>
      <p:sp>
        <p:nvSpPr>
          <p:cNvPr id="3" name="Content Placeholder 2"/>
          <p:cNvSpPr>
            <a:spLocks noGrp="1"/>
          </p:cNvSpPr>
          <p:nvPr>
            <p:ph idx="1"/>
          </p:nvPr>
        </p:nvSpPr>
        <p:spPr>
          <a:xfrm>
            <a:off x="362322" y="4337539"/>
            <a:ext cx="6134840" cy="4935941"/>
          </a:xfrm>
          <a:prstGeom prst="rect">
            <a:avLst/>
          </a:prstGeom>
        </p:spPr>
        <p:txBody>
          <a:bodyPr lIns="0" tIns="0" rIns="0" bIns="0" numCol="2" spcCol="180000"/>
          <a:lstStyle>
            <a:lvl1pPr marL="0" marR="0" indent="0" algn="l" defTabSz="457200" rtl="0" eaLnBrk="1" fontAlgn="auto" latinLnBrk="0" hangingPunct="1">
              <a:lnSpc>
                <a:spcPct val="100000"/>
              </a:lnSpc>
              <a:spcBef>
                <a:spcPts val="0"/>
              </a:spcBef>
              <a:spcAft>
                <a:spcPts val="0"/>
              </a:spcAft>
              <a:buClrTx/>
              <a:buSzTx/>
              <a:buFont typeface="Arial"/>
              <a:buNone/>
              <a:tabLst/>
              <a:defRPr sz="1100" baseline="0">
                <a:latin typeface="Tw Cen MT"/>
                <a:cs typeface="Tw Cen MT"/>
              </a:defRPr>
            </a:lvl1pPr>
            <a:lvl2pPr marL="0">
              <a:lnSpc>
                <a:spcPct val="100000"/>
              </a:lnSpc>
              <a:spcBef>
                <a:spcPts val="0"/>
              </a:spcBef>
              <a:spcAft>
                <a:spcPts val="0"/>
              </a:spcAft>
              <a:defRPr sz="1100">
                <a:latin typeface="Tw Cen MT"/>
                <a:cs typeface="Tw Cen MT"/>
              </a:defRPr>
            </a:lvl2pPr>
            <a:lvl5pPr marL="1828800" indent="0">
              <a:buNone/>
              <a:defRPr/>
            </a:lvl5pPr>
          </a:lstStyle>
          <a:p>
            <a:pPr lvl="0"/>
            <a:r>
              <a:rPr lang="en-GB"/>
              <a:t>Click to edit Master text styles</a:t>
            </a:r>
          </a:p>
          <a:p>
            <a:pPr lvl="1"/>
            <a:r>
              <a:rPr lang="en-GB"/>
              <a:t>Second level</a:t>
            </a:r>
          </a:p>
        </p:txBody>
      </p:sp>
      <p:pic>
        <p:nvPicPr>
          <p:cNvPr id="6" name="Picture 9" descr="USY_MB1_RGB_1_Colour_Standard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640" y="200472"/>
            <a:ext cx="20193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2708920" y="416496"/>
            <a:ext cx="3788242" cy="849070"/>
          </a:xfrm>
          <a:prstGeom prst="rect">
            <a:avLst/>
          </a:prstGeom>
        </p:spPr>
        <p:txBody>
          <a:bodyPr lIns="0" tIns="0" rIns="0" bIns="0"/>
          <a:lstStyle>
            <a:lvl1pPr>
              <a:defRPr sz="2000" b="1">
                <a:solidFill>
                  <a:srgbClr val="E64626"/>
                </a:solidFill>
              </a:defRPr>
            </a:lvl1pPr>
          </a:lstStyle>
          <a:p>
            <a:r>
              <a:rPr lang="en-GB"/>
              <a:t>Click to edit Master title style</a:t>
            </a:r>
            <a:endParaRPr lang="en-US" dirty="0"/>
          </a:p>
        </p:txBody>
      </p:sp>
      <p:sp>
        <p:nvSpPr>
          <p:cNvPr id="11" name="TextBox 10"/>
          <p:cNvSpPr txBox="1"/>
          <p:nvPr userDrawn="1"/>
        </p:nvSpPr>
        <p:spPr>
          <a:xfrm>
            <a:off x="953453" y="12161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4" name="TextBox 13"/>
          <p:cNvSpPr txBox="1"/>
          <p:nvPr userDrawn="1"/>
        </p:nvSpPr>
        <p:spPr>
          <a:xfrm>
            <a:off x="1105853" y="12313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5" name="TextBox 14"/>
          <p:cNvSpPr txBox="1"/>
          <p:nvPr userDrawn="1"/>
        </p:nvSpPr>
        <p:spPr>
          <a:xfrm>
            <a:off x="1258253" y="12466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6" name="TextBox 15"/>
          <p:cNvSpPr txBox="1"/>
          <p:nvPr userDrawn="1"/>
        </p:nvSpPr>
        <p:spPr>
          <a:xfrm>
            <a:off x="1410653" y="12618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7" name="TextBox 16"/>
          <p:cNvSpPr txBox="1"/>
          <p:nvPr userDrawn="1"/>
        </p:nvSpPr>
        <p:spPr>
          <a:xfrm>
            <a:off x="1563053" y="127710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8" name="TextBox 17"/>
          <p:cNvSpPr txBox="1"/>
          <p:nvPr userDrawn="1"/>
        </p:nvSpPr>
        <p:spPr>
          <a:xfrm>
            <a:off x="1715453" y="12923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9" name="TextBox 18"/>
          <p:cNvSpPr txBox="1"/>
          <p:nvPr userDrawn="1"/>
        </p:nvSpPr>
        <p:spPr>
          <a:xfrm>
            <a:off x="1867853" y="13075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0" name="TextBox 19"/>
          <p:cNvSpPr txBox="1"/>
          <p:nvPr userDrawn="1"/>
        </p:nvSpPr>
        <p:spPr>
          <a:xfrm>
            <a:off x="2020253" y="13228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1" name="TextBox 20"/>
          <p:cNvSpPr txBox="1"/>
          <p:nvPr userDrawn="1"/>
        </p:nvSpPr>
        <p:spPr>
          <a:xfrm>
            <a:off x="2172653" y="13380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4" name="Rectangle 3"/>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Tree>
    <p:extLst>
      <p:ext uri="{BB962C8B-B14F-4D97-AF65-F5344CB8AC3E}">
        <p14:creationId xmlns:p14="http://schemas.microsoft.com/office/powerpoint/2010/main" val="397433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4 flyer Template - front page (one column)">
    <p:spTree>
      <p:nvGrpSpPr>
        <p:cNvPr id="1" name=""/>
        <p:cNvGrpSpPr/>
        <p:nvPr/>
      </p:nvGrpSpPr>
      <p:grpSpPr>
        <a:xfrm>
          <a:off x="0" y="0"/>
          <a:ext cx="0" cy="0"/>
          <a:chOff x="0" y="0"/>
          <a:chExt cx="0" cy="0"/>
        </a:xfrm>
      </p:grpSpPr>
      <p:sp>
        <p:nvSpPr>
          <p:cNvPr id="10" name="Content Placeholder 2"/>
          <p:cNvSpPr>
            <a:spLocks noGrp="1"/>
          </p:cNvSpPr>
          <p:nvPr>
            <p:ph idx="11"/>
          </p:nvPr>
        </p:nvSpPr>
        <p:spPr>
          <a:xfrm>
            <a:off x="371847" y="1662663"/>
            <a:ext cx="6126153" cy="2378419"/>
          </a:xfrm>
          <a:prstGeom prst="rect">
            <a:avLst/>
          </a:prstGeom>
          <a:solidFill>
            <a:schemeClr val="bg1">
              <a:lumMod val="85000"/>
            </a:schemeClr>
          </a:solidFill>
        </p:spPr>
        <p:txBody>
          <a:bodyPr/>
          <a:lstStyle>
            <a:lvl1pPr>
              <a:defRPr baseline="0"/>
            </a:lvl1pPr>
            <a:lvl5pPr marL="1828800" indent="0">
              <a:buNone/>
              <a:defRPr/>
            </a:lvl5pPr>
          </a:lstStyle>
          <a:p>
            <a:pPr lvl="0"/>
            <a:r>
              <a:rPr lang="en-GB"/>
              <a:t>Click to edit Master text styles</a:t>
            </a:r>
          </a:p>
        </p:txBody>
      </p:sp>
      <p:sp>
        <p:nvSpPr>
          <p:cNvPr id="11" name="Content Placeholder 2"/>
          <p:cNvSpPr>
            <a:spLocks noGrp="1"/>
          </p:cNvSpPr>
          <p:nvPr>
            <p:ph idx="12"/>
          </p:nvPr>
        </p:nvSpPr>
        <p:spPr>
          <a:xfrm>
            <a:off x="362322" y="4337539"/>
            <a:ext cx="6134840" cy="4935941"/>
          </a:xfrm>
          <a:prstGeom prst="rect">
            <a:avLst/>
          </a:prstGeom>
        </p:spPr>
        <p:txBody>
          <a:bodyPr lIns="0" tIns="0" rIns="0" bIns="0" numCol="1" spcCol="180000"/>
          <a:lstStyle>
            <a:lvl1pPr marL="0" marR="0" indent="0" algn="l" defTabSz="457200" rtl="0" eaLnBrk="1" fontAlgn="auto" latinLnBrk="0" hangingPunct="1">
              <a:lnSpc>
                <a:spcPct val="100000"/>
              </a:lnSpc>
              <a:spcBef>
                <a:spcPts val="0"/>
              </a:spcBef>
              <a:spcAft>
                <a:spcPts val="0"/>
              </a:spcAft>
              <a:buClrTx/>
              <a:buSzTx/>
              <a:buFont typeface="Arial"/>
              <a:buNone/>
              <a:tabLst/>
              <a:defRPr sz="1100" baseline="0">
                <a:latin typeface="Tw Cen MT"/>
                <a:cs typeface="Tw Cen MT"/>
              </a:defRPr>
            </a:lvl1pPr>
            <a:lvl2pPr marL="0">
              <a:lnSpc>
                <a:spcPct val="100000"/>
              </a:lnSpc>
              <a:spcBef>
                <a:spcPts val="0"/>
              </a:spcBef>
              <a:spcAft>
                <a:spcPts val="0"/>
              </a:spcAft>
              <a:defRPr sz="1100">
                <a:latin typeface="Tw Cen MT"/>
                <a:cs typeface="Tw Cen MT"/>
              </a:defRPr>
            </a:lvl2pPr>
            <a:lvl5pPr marL="1828800" indent="0">
              <a:buNone/>
              <a:defRPr/>
            </a:lvl5pPr>
          </a:lstStyle>
          <a:p>
            <a:pPr lvl="0"/>
            <a:r>
              <a:rPr lang="en-GB"/>
              <a:t>Click to edit Master text styles</a:t>
            </a:r>
          </a:p>
          <a:p>
            <a:pPr lvl="1"/>
            <a:r>
              <a:rPr lang="en-GB"/>
              <a:t>Second level</a:t>
            </a:r>
          </a:p>
        </p:txBody>
      </p:sp>
      <p:pic>
        <p:nvPicPr>
          <p:cNvPr id="12" name="Picture 9" descr="USY_MB1_RGB_1_Colour_Standard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640" y="200472"/>
            <a:ext cx="20193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userDrawn="1"/>
        </p:nvSpPr>
        <p:spPr>
          <a:xfrm>
            <a:off x="953453" y="12161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5" name="TextBox 14"/>
          <p:cNvSpPr txBox="1"/>
          <p:nvPr userDrawn="1"/>
        </p:nvSpPr>
        <p:spPr>
          <a:xfrm>
            <a:off x="1105853" y="12313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6" name="TextBox 15"/>
          <p:cNvSpPr txBox="1"/>
          <p:nvPr userDrawn="1"/>
        </p:nvSpPr>
        <p:spPr>
          <a:xfrm>
            <a:off x="1258253" y="12466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7" name="TextBox 16"/>
          <p:cNvSpPr txBox="1"/>
          <p:nvPr userDrawn="1"/>
        </p:nvSpPr>
        <p:spPr>
          <a:xfrm>
            <a:off x="1410653" y="12618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8" name="TextBox 17"/>
          <p:cNvSpPr txBox="1"/>
          <p:nvPr userDrawn="1"/>
        </p:nvSpPr>
        <p:spPr>
          <a:xfrm>
            <a:off x="1563053" y="127710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9" name="TextBox 18"/>
          <p:cNvSpPr txBox="1"/>
          <p:nvPr userDrawn="1"/>
        </p:nvSpPr>
        <p:spPr>
          <a:xfrm>
            <a:off x="1715453" y="12923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0" name="TextBox 19"/>
          <p:cNvSpPr txBox="1"/>
          <p:nvPr userDrawn="1"/>
        </p:nvSpPr>
        <p:spPr>
          <a:xfrm>
            <a:off x="1867853" y="13075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1" name="TextBox 20"/>
          <p:cNvSpPr txBox="1"/>
          <p:nvPr userDrawn="1"/>
        </p:nvSpPr>
        <p:spPr>
          <a:xfrm>
            <a:off x="2020253" y="13228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2" name="TextBox 21"/>
          <p:cNvSpPr txBox="1"/>
          <p:nvPr userDrawn="1"/>
        </p:nvSpPr>
        <p:spPr>
          <a:xfrm>
            <a:off x="2172653" y="13380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3" name="Rectangle 22"/>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
        <p:nvSpPr>
          <p:cNvPr id="6" name="Rectangle 5"/>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
        <p:nvSpPr>
          <p:cNvPr id="25" name="Title 1"/>
          <p:cNvSpPr>
            <a:spLocks noGrp="1"/>
          </p:cNvSpPr>
          <p:nvPr>
            <p:ph type="title"/>
          </p:nvPr>
        </p:nvSpPr>
        <p:spPr>
          <a:xfrm>
            <a:off x="2708920" y="416496"/>
            <a:ext cx="3788242" cy="849070"/>
          </a:xfrm>
          <a:prstGeom prst="rect">
            <a:avLst/>
          </a:prstGeom>
        </p:spPr>
        <p:txBody>
          <a:bodyPr lIns="0" tIns="0" rIns="0" bIns="0"/>
          <a:lstStyle>
            <a:lvl1pPr>
              <a:defRPr sz="2000" b="1">
                <a:solidFill>
                  <a:schemeClr val="accent1"/>
                </a:solidFill>
              </a:defRPr>
            </a:lvl1pPr>
          </a:lstStyle>
          <a:p>
            <a:r>
              <a:rPr lang="en-GB"/>
              <a:t>Click to edit Master title style</a:t>
            </a:r>
            <a:endParaRPr lang="en-US" dirty="0"/>
          </a:p>
        </p:txBody>
      </p:sp>
    </p:spTree>
    <p:extLst>
      <p:ext uri="{BB962C8B-B14F-4D97-AF65-F5344CB8AC3E}">
        <p14:creationId xmlns:p14="http://schemas.microsoft.com/office/powerpoint/2010/main" val="294229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4 flyer Template - two image layout (two column)">
    <p:spTree>
      <p:nvGrpSpPr>
        <p:cNvPr id="1" name=""/>
        <p:cNvGrpSpPr/>
        <p:nvPr/>
      </p:nvGrpSpPr>
      <p:grpSpPr>
        <a:xfrm>
          <a:off x="0" y="0"/>
          <a:ext cx="0" cy="0"/>
          <a:chOff x="0" y="0"/>
          <a:chExt cx="0" cy="0"/>
        </a:xfrm>
      </p:grpSpPr>
      <p:sp>
        <p:nvSpPr>
          <p:cNvPr id="26" name="Content Placeholder 2"/>
          <p:cNvSpPr>
            <a:spLocks noGrp="1"/>
          </p:cNvSpPr>
          <p:nvPr>
            <p:ph idx="13"/>
          </p:nvPr>
        </p:nvSpPr>
        <p:spPr>
          <a:xfrm>
            <a:off x="362322" y="4337539"/>
            <a:ext cx="6134840" cy="4935941"/>
          </a:xfrm>
          <a:prstGeom prst="rect">
            <a:avLst/>
          </a:prstGeom>
        </p:spPr>
        <p:txBody>
          <a:bodyPr lIns="0" tIns="0" rIns="0" bIns="0" numCol="2" spcCol="180000"/>
          <a:lstStyle>
            <a:lvl1pPr marL="0" marR="0" indent="0" algn="l" defTabSz="457200" rtl="0" eaLnBrk="1" fontAlgn="auto" latinLnBrk="0" hangingPunct="1">
              <a:lnSpc>
                <a:spcPct val="100000"/>
              </a:lnSpc>
              <a:spcBef>
                <a:spcPts val="0"/>
              </a:spcBef>
              <a:spcAft>
                <a:spcPts val="0"/>
              </a:spcAft>
              <a:buClrTx/>
              <a:buSzTx/>
              <a:buFont typeface="Arial"/>
              <a:buNone/>
              <a:tabLst/>
              <a:defRPr sz="1100" baseline="0">
                <a:latin typeface="Tw Cen MT"/>
                <a:cs typeface="Tw Cen MT"/>
              </a:defRPr>
            </a:lvl1pPr>
            <a:lvl2pPr marL="0">
              <a:lnSpc>
                <a:spcPct val="100000"/>
              </a:lnSpc>
              <a:spcBef>
                <a:spcPts val="0"/>
              </a:spcBef>
              <a:spcAft>
                <a:spcPts val="0"/>
              </a:spcAft>
              <a:defRPr sz="1100">
                <a:latin typeface="Tw Cen MT"/>
                <a:cs typeface="Tw Cen MT"/>
              </a:defRPr>
            </a:lvl2pPr>
            <a:lvl5pPr marL="1828800" indent="0">
              <a:buNone/>
              <a:defRPr/>
            </a:lvl5pPr>
          </a:lstStyle>
          <a:p>
            <a:pPr lvl="0"/>
            <a:r>
              <a:rPr lang="en-GB"/>
              <a:t>Click to edit Master text styles</a:t>
            </a:r>
          </a:p>
          <a:p>
            <a:pPr lvl="1"/>
            <a:r>
              <a:rPr lang="en-GB"/>
              <a:t>Second level</a:t>
            </a:r>
          </a:p>
        </p:txBody>
      </p:sp>
      <p:pic>
        <p:nvPicPr>
          <p:cNvPr id="27" name="Picture 9" descr="USY_MB1_RGB_1_Colour_Standard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640" y="200472"/>
            <a:ext cx="20193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28"/>
          <p:cNvSpPr txBox="1"/>
          <p:nvPr userDrawn="1"/>
        </p:nvSpPr>
        <p:spPr>
          <a:xfrm>
            <a:off x="953453" y="12161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0" name="TextBox 29"/>
          <p:cNvSpPr txBox="1"/>
          <p:nvPr userDrawn="1"/>
        </p:nvSpPr>
        <p:spPr>
          <a:xfrm>
            <a:off x="1105853" y="12313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1" name="TextBox 30"/>
          <p:cNvSpPr txBox="1"/>
          <p:nvPr userDrawn="1"/>
        </p:nvSpPr>
        <p:spPr>
          <a:xfrm>
            <a:off x="1258253" y="12466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2" name="TextBox 31"/>
          <p:cNvSpPr txBox="1"/>
          <p:nvPr userDrawn="1"/>
        </p:nvSpPr>
        <p:spPr>
          <a:xfrm>
            <a:off x="1410653" y="12618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3" name="TextBox 32"/>
          <p:cNvSpPr txBox="1"/>
          <p:nvPr userDrawn="1"/>
        </p:nvSpPr>
        <p:spPr>
          <a:xfrm>
            <a:off x="1563053" y="127710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4" name="TextBox 33"/>
          <p:cNvSpPr txBox="1"/>
          <p:nvPr userDrawn="1"/>
        </p:nvSpPr>
        <p:spPr>
          <a:xfrm>
            <a:off x="1715453" y="12923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5" name="TextBox 34"/>
          <p:cNvSpPr txBox="1"/>
          <p:nvPr userDrawn="1"/>
        </p:nvSpPr>
        <p:spPr>
          <a:xfrm>
            <a:off x="1867853" y="13075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6" name="TextBox 35"/>
          <p:cNvSpPr txBox="1"/>
          <p:nvPr userDrawn="1"/>
        </p:nvSpPr>
        <p:spPr>
          <a:xfrm>
            <a:off x="2020253" y="13228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7" name="TextBox 36"/>
          <p:cNvSpPr txBox="1"/>
          <p:nvPr userDrawn="1"/>
        </p:nvSpPr>
        <p:spPr>
          <a:xfrm>
            <a:off x="2172653" y="13380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8" name="Rectangle 37"/>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
        <p:nvSpPr>
          <p:cNvPr id="8" name="Content Placeholder 2"/>
          <p:cNvSpPr>
            <a:spLocks noGrp="1"/>
          </p:cNvSpPr>
          <p:nvPr>
            <p:ph idx="10"/>
          </p:nvPr>
        </p:nvSpPr>
        <p:spPr>
          <a:xfrm>
            <a:off x="371847" y="1662663"/>
            <a:ext cx="2991262" cy="2378419"/>
          </a:xfrm>
          <a:prstGeom prst="rect">
            <a:avLst/>
          </a:prstGeom>
          <a:solidFill>
            <a:schemeClr val="bg1">
              <a:lumMod val="85000"/>
            </a:schemeClr>
          </a:solidFill>
        </p:spPr>
        <p:txBody>
          <a:bodyPr/>
          <a:lstStyle>
            <a:lvl1pPr>
              <a:defRPr baseline="0"/>
            </a:lvl1pPr>
            <a:lvl5pPr marL="1828800" indent="0">
              <a:buNone/>
              <a:defRPr/>
            </a:lvl5pPr>
          </a:lstStyle>
          <a:p>
            <a:pPr lvl="0"/>
            <a:r>
              <a:rPr lang="en-GB"/>
              <a:t>Click to edit Master text styles</a:t>
            </a:r>
          </a:p>
        </p:txBody>
      </p:sp>
      <p:sp>
        <p:nvSpPr>
          <p:cNvPr id="6" name="Content Placeholder 2"/>
          <p:cNvSpPr>
            <a:spLocks noGrp="1"/>
          </p:cNvSpPr>
          <p:nvPr>
            <p:ph idx="11"/>
          </p:nvPr>
        </p:nvSpPr>
        <p:spPr>
          <a:xfrm>
            <a:off x="3465304" y="1662663"/>
            <a:ext cx="3032696" cy="2378419"/>
          </a:xfrm>
          <a:prstGeom prst="rect">
            <a:avLst/>
          </a:prstGeom>
          <a:solidFill>
            <a:schemeClr val="bg1">
              <a:lumMod val="85000"/>
            </a:schemeClr>
          </a:solidFill>
        </p:spPr>
        <p:txBody>
          <a:bodyPr/>
          <a:lstStyle>
            <a:lvl1pPr>
              <a:defRPr baseline="0"/>
            </a:lvl1pPr>
            <a:lvl5pPr marL="1828800" indent="0">
              <a:buNone/>
              <a:defRPr/>
            </a:lvl5pPr>
          </a:lstStyle>
          <a:p>
            <a:pPr lvl="0"/>
            <a:r>
              <a:rPr lang="en-GB"/>
              <a:t>Click to edit Master text styles</a:t>
            </a:r>
          </a:p>
        </p:txBody>
      </p:sp>
      <p:sp>
        <p:nvSpPr>
          <p:cNvPr id="7" name="Rectangle 6"/>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
        <p:nvSpPr>
          <p:cNvPr id="40" name="Title 1"/>
          <p:cNvSpPr>
            <a:spLocks noGrp="1"/>
          </p:cNvSpPr>
          <p:nvPr>
            <p:ph type="title"/>
          </p:nvPr>
        </p:nvSpPr>
        <p:spPr>
          <a:xfrm>
            <a:off x="2708920" y="416496"/>
            <a:ext cx="3788242" cy="849070"/>
          </a:xfrm>
          <a:prstGeom prst="rect">
            <a:avLst/>
          </a:prstGeom>
        </p:spPr>
        <p:txBody>
          <a:bodyPr lIns="0" tIns="0" rIns="0" bIns="0"/>
          <a:lstStyle>
            <a:lvl1pPr>
              <a:defRPr sz="2000" b="1">
                <a:solidFill>
                  <a:schemeClr val="accent1"/>
                </a:solidFill>
              </a:defRPr>
            </a:lvl1pPr>
          </a:lstStyle>
          <a:p>
            <a:r>
              <a:rPr lang="en-GB"/>
              <a:t>Click to edit Master title style</a:t>
            </a:r>
            <a:endParaRPr lang="en-US" dirty="0"/>
          </a:p>
        </p:txBody>
      </p:sp>
    </p:spTree>
    <p:extLst>
      <p:ext uri="{BB962C8B-B14F-4D97-AF65-F5344CB8AC3E}">
        <p14:creationId xmlns:p14="http://schemas.microsoft.com/office/powerpoint/2010/main" val="233150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page - two columns &amp; contact details">
    <p:spTree>
      <p:nvGrpSpPr>
        <p:cNvPr id="1" name=""/>
        <p:cNvGrpSpPr/>
        <p:nvPr/>
      </p:nvGrpSpPr>
      <p:grpSpPr>
        <a:xfrm>
          <a:off x="0" y="0"/>
          <a:ext cx="0" cy="0"/>
          <a:chOff x="0" y="0"/>
          <a:chExt cx="0" cy="0"/>
        </a:xfrm>
      </p:grpSpPr>
      <p:sp>
        <p:nvSpPr>
          <p:cNvPr id="9" name="Content Placeholder 2"/>
          <p:cNvSpPr>
            <a:spLocks noGrp="1"/>
          </p:cNvSpPr>
          <p:nvPr>
            <p:ph idx="12"/>
          </p:nvPr>
        </p:nvSpPr>
        <p:spPr>
          <a:xfrm>
            <a:off x="362322" y="560512"/>
            <a:ext cx="6134840" cy="7560839"/>
          </a:xfrm>
          <a:prstGeom prst="rect">
            <a:avLst/>
          </a:prstGeom>
        </p:spPr>
        <p:txBody>
          <a:bodyPr lIns="0" tIns="0" rIns="0" bIns="0" numCol="2" spcCol="180000"/>
          <a:lstStyle>
            <a:lvl1pPr marL="0" marR="0" indent="0" algn="l" defTabSz="457200" rtl="0" eaLnBrk="1" fontAlgn="auto" latinLnBrk="0" hangingPunct="1">
              <a:lnSpc>
                <a:spcPct val="100000"/>
              </a:lnSpc>
              <a:spcBef>
                <a:spcPts val="0"/>
              </a:spcBef>
              <a:spcAft>
                <a:spcPts val="0"/>
              </a:spcAft>
              <a:buClrTx/>
              <a:buSzTx/>
              <a:buFont typeface="Arial"/>
              <a:buNone/>
              <a:tabLst/>
              <a:defRPr sz="1100" baseline="0">
                <a:latin typeface="Tw Cen MT"/>
                <a:cs typeface="Tw Cen MT"/>
              </a:defRPr>
            </a:lvl1pPr>
            <a:lvl2pPr marL="0">
              <a:lnSpc>
                <a:spcPct val="100000"/>
              </a:lnSpc>
              <a:spcBef>
                <a:spcPts val="0"/>
              </a:spcBef>
              <a:spcAft>
                <a:spcPts val="0"/>
              </a:spcAft>
              <a:defRPr sz="1100">
                <a:latin typeface="Tw Cen MT"/>
                <a:cs typeface="Tw Cen MT"/>
              </a:defRPr>
            </a:lvl2pPr>
            <a:lvl5pPr marL="1828800" indent="0">
              <a:buNone/>
              <a:defRPr/>
            </a:lvl5pPr>
          </a:lstStyle>
          <a:p>
            <a:pPr lvl="0"/>
            <a:r>
              <a:rPr lang="en-GB"/>
              <a:t>Click to edit Master text styles</a:t>
            </a:r>
          </a:p>
          <a:p>
            <a:pPr lvl="1"/>
            <a:r>
              <a:rPr lang="en-GB"/>
              <a:t>Second level</a:t>
            </a:r>
          </a:p>
        </p:txBody>
      </p:sp>
      <p:sp>
        <p:nvSpPr>
          <p:cNvPr id="12" name="TextBox 11"/>
          <p:cNvSpPr txBox="1"/>
          <p:nvPr userDrawn="1"/>
        </p:nvSpPr>
        <p:spPr>
          <a:xfrm>
            <a:off x="953453" y="12161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3" name="TextBox 12"/>
          <p:cNvSpPr txBox="1"/>
          <p:nvPr userDrawn="1"/>
        </p:nvSpPr>
        <p:spPr>
          <a:xfrm>
            <a:off x="1105853" y="12313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4" name="TextBox 13"/>
          <p:cNvSpPr txBox="1"/>
          <p:nvPr userDrawn="1"/>
        </p:nvSpPr>
        <p:spPr>
          <a:xfrm>
            <a:off x="1258253" y="12466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5" name="TextBox 14"/>
          <p:cNvSpPr txBox="1"/>
          <p:nvPr userDrawn="1"/>
        </p:nvSpPr>
        <p:spPr>
          <a:xfrm>
            <a:off x="1410653" y="12618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6" name="TextBox 15"/>
          <p:cNvSpPr txBox="1"/>
          <p:nvPr userDrawn="1"/>
        </p:nvSpPr>
        <p:spPr>
          <a:xfrm>
            <a:off x="1563053" y="127710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7" name="TextBox 16"/>
          <p:cNvSpPr txBox="1"/>
          <p:nvPr userDrawn="1"/>
        </p:nvSpPr>
        <p:spPr>
          <a:xfrm>
            <a:off x="1715453" y="12923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8" name="TextBox 17"/>
          <p:cNvSpPr txBox="1"/>
          <p:nvPr userDrawn="1"/>
        </p:nvSpPr>
        <p:spPr>
          <a:xfrm>
            <a:off x="1867853" y="13075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19" name="TextBox 18"/>
          <p:cNvSpPr txBox="1"/>
          <p:nvPr userDrawn="1"/>
        </p:nvSpPr>
        <p:spPr>
          <a:xfrm>
            <a:off x="2020253" y="13228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0" name="TextBox 19"/>
          <p:cNvSpPr txBox="1"/>
          <p:nvPr userDrawn="1"/>
        </p:nvSpPr>
        <p:spPr>
          <a:xfrm>
            <a:off x="2172653" y="13380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21" name="Rectangle 20"/>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cxnSp>
        <p:nvCxnSpPr>
          <p:cNvPr id="4" name="Straight Connector 3"/>
          <p:cNvCxnSpPr/>
          <p:nvPr/>
        </p:nvCxnSpPr>
        <p:spPr>
          <a:xfrm>
            <a:off x="364978" y="8265368"/>
            <a:ext cx="71755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11" descr="USY_MB1_RGB_1_Colour_Standard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0060" y="8688958"/>
            <a:ext cx="2019300"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0"/>
          </p:nvPr>
        </p:nvSpPr>
        <p:spPr>
          <a:xfrm>
            <a:off x="352277" y="8403448"/>
            <a:ext cx="4156843" cy="1014048"/>
          </a:xfrm>
          <a:prstGeom prst="rect">
            <a:avLst/>
          </a:prstGeom>
        </p:spPr>
        <p:txBody>
          <a:bodyPr vert="horz" lIns="0" tIns="0" rIns="0" bIns="0"/>
          <a:lstStyle>
            <a:lvl1pPr marL="0" indent="0">
              <a:lnSpc>
                <a:spcPct val="100000"/>
              </a:lnSpc>
              <a:spcBef>
                <a:spcPts val="0"/>
              </a:spcBef>
              <a:defRPr sz="1100" baseline="0">
                <a:latin typeface="Tw Cen MT"/>
                <a:cs typeface="Tw Cen MT"/>
              </a:defRPr>
            </a:lvl1pPr>
            <a:lvl2pPr marL="0" indent="0">
              <a:lnSpc>
                <a:spcPct val="100000"/>
              </a:lnSpc>
              <a:spcBef>
                <a:spcPts val="0"/>
              </a:spcBef>
              <a:defRPr sz="1100">
                <a:latin typeface="Tw Cen MT"/>
                <a:cs typeface="Tw Cen MT"/>
              </a:defRPr>
            </a:lvl2pPr>
          </a:lstStyle>
          <a:p>
            <a:pPr lvl="0"/>
            <a:r>
              <a:rPr lang="en-GB"/>
              <a:t>Click to edit Master text styles</a:t>
            </a:r>
          </a:p>
          <a:p>
            <a:pPr lvl="1"/>
            <a:r>
              <a:rPr lang="en-GB"/>
              <a:t>Second level</a:t>
            </a:r>
          </a:p>
        </p:txBody>
      </p:sp>
      <p:sp>
        <p:nvSpPr>
          <p:cNvPr id="8" name="Rectangle 7"/>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Tree>
    <p:extLst>
      <p:ext uri="{BB962C8B-B14F-4D97-AF65-F5344CB8AC3E}">
        <p14:creationId xmlns:p14="http://schemas.microsoft.com/office/powerpoint/2010/main" val="73674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page - One column &amp; contact details">
    <p:spTree>
      <p:nvGrpSpPr>
        <p:cNvPr id="1" name=""/>
        <p:cNvGrpSpPr/>
        <p:nvPr/>
      </p:nvGrpSpPr>
      <p:grpSpPr>
        <a:xfrm>
          <a:off x="0" y="0"/>
          <a:ext cx="0" cy="0"/>
          <a:chOff x="0" y="0"/>
          <a:chExt cx="0" cy="0"/>
        </a:xfrm>
      </p:grpSpPr>
      <p:sp>
        <p:nvSpPr>
          <p:cNvPr id="28" name="Content Placeholder 2"/>
          <p:cNvSpPr>
            <a:spLocks noGrp="1"/>
          </p:cNvSpPr>
          <p:nvPr>
            <p:ph idx="12"/>
          </p:nvPr>
        </p:nvSpPr>
        <p:spPr>
          <a:xfrm>
            <a:off x="362322" y="560512"/>
            <a:ext cx="6134840" cy="7560839"/>
          </a:xfrm>
          <a:prstGeom prst="rect">
            <a:avLst/>
          </a:prstGeom>
        </p:spPr>
        <p:txBody>
          <a:bodyPr lIns="0" tIns="0" rIns="0" bIns="0" numCol="1" spcCol="180000"/>
          <a:lstStyle>
            <a:lvl1pPr marL="0" marR="0" indent="0" algn="l" defTabSz="457200" rtl="0" eaLnBrk="1" fontAlgn="auto" latinLnBrk="0" hangingPunct="1">
              <a:lnSpc>
                <a:spcPct val="100000"/>
              </a:lnSpc>
              <a:spcBef>
                <a:spcPts val="0"/>
              </a:spcBef>
              <a:spcAft>
                <a:spcPts val="0"/>
              </a:spcAft>
              <a:buClrTx/>
              <a:buSzTx/>
              <a:buFont typeface="Arial"/>
              <a:buNone/>
              <a:tabLst/>
              <a:defRPr sz="1100" baseline="0">
                <a:latin typeface="Tw Cen MT"/>
                <a:cs typeface="Tw Cen MT"/>
              </a:defRPr>
            </a:lvl1pPr>
            <a:lvl2pPr marL="0">
              <a:lnSpc>
                <a:spcPct val="100000"/>
              </a:lnSpc>
              <a:spcBef>
                <a:spcPts val="0"/>
              </a:spcBef>
              <a:spcAft>
                <a:spcPts val="0"/>
              </a:spcAft>
              <a:defRPr sz="1100">
                <a:latin typeface="Tw Cen MT"/>
                <a:cs typeface="Tw Cen MT"/>
              </a:defRPr>
            </a:lvl2pPr>
            <a:lvl5pPr marL="1828800" indent="0">
              <a:buNone/>
              <a:defRPr/>
            </a:lvl5pPr>
          </a:lstStyle>
          <a:p>
            <a:pPr lvl="0"/>
            <a:r>
              <a:rPr lang="en-GB"/>
              <a:t>Click to edit Master text styles</a:t>
            </a:r>
          </a:p>
          <a:p>
            <a:pPr lvl="1"/>
            <a:r>
              <a:rPr lang="en-GB"/>
              <a:t>Second level</a:t>
            </a:r>
          </a:p>
        </p:txBody>
      </p:sp>
      <p:sp>
        <p:nvSpPr>
          <p:cNvPr id="29" name="TextBox 28"/>
          <p:cNvSpPr txBox="1"/>
          <p:nvPr userDrawn="1"/>
        </p:nvSpPr>
        <p:spPr>
          <a:xfrm>
            <a:off x="953453" y="12161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0" name="TextBox 29"/>
          <p:cNvSpPr txBox="1"/>
          <p:nvPr userDrawn="1"/>
        </p:nvSpPr>
        <p:spPr>
          <a:xfrm>
            <a:off x="1105853" y="12313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1" name="TextBox 30"/>
          <p:cNvSpPr txBox="1"/>
          <p:nvPr userDrawn="1"/>
        </p:nvSpPr>
        <p:spPr>
          <a:xfrm>
            <a:off x="1258253" y="12466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2" name="TextBox 31"/>
          <p:cNvSpPr txBox="1"/>
          <p:nvPr userDrawn="1"/>
        </p:nvSpPr>
        <p:spPr>
          <a:xfrm>
            <a:off x="1410653" y="12618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3" name="TextBox 32"/>
          <p:cNvSpPr txBox="1"/>
          <p:nvPr userDrawn="1"/>
        </p:nvSpPr>
        <p:spPr>
          <a:xfrm>
            <a:off x="1563053" y="127710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4" name="TextBox 33"/>
          <p:cNvSpPr txBox="1"/>
          <p:nvPr userDrawn="1"/>
        </p:nvSpPr>
        <p:spPr>
          <a:xfrm>
            <a:off x="1715453" y="129234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5" name="TextBox 34"/>
          <p:cNvSpPr txBox="1"/>
          <p:nvPr userDrawn="1"/>
        </p:nvSpPr>
        <p:spPr>
          <a:xfrm>
            <a:off x="1867853" y="130758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6" name="TextBox 35"/>
          <p:cNvSpPr txBox="1"/>
          <p:nvPr userDrawn="1"/>
        </p:nvSpPr>
        <p:spPr>
          <a:xfrm>
            <a:off x="2020253" y="132282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7" name="TextBox 36"/>
          <p:cNvSpPr txBox="1"/>
          <p:nvPr userDrawn="1"/>
        </p:nvSpPr>
        <p:spPr>
          <a:xfrm>
            <a:off x="2172653" y="13380640"/>
            <a:ext cx="3765150" cy="92333"/>
          </a:xfrm>
          <a:prstGeom prst="rect">
            <a:avLst/>
          </a:prstGeom>
          <a:noFill/>
        </p:spPr>
        <p:txBody>
          <a:bodyPr wrap="square" lIns="0" tIns="0" rIns="0" bIns="0" rtlCol="0">
            <a:spAutoFit/>
          </a:bodyPr>
          <a:lstStyle/>
          <a:p>
            <a:r>
              <a:rPr lang="en-US" sz="600" dirty="0">
                <a:latin typeface="Tw Cen MT"/>
                <a:cs typeface="Tw Cen MT"/>
              </a:rPr>
              <a:t>CRICOS 0026A</a:t>
            </a:r>
          </a:p>
        </p:txBody>
      </p:sp>
      <p:sp>
        <p:nvSpPr>
          <p:cNvPr id="38" name="Rectangle 37"/>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cxnSp>
        <p:nvCxnSpPr>
          <p:cNvPr id="40" name="Straight Connector 39"/>
          <p:cNvCxnSpPr/>
          <p:nvPr userDrawn="1"/>
        </p:nvCxnSpPr>
        <p:spPr>
          <a:xfrm>
            <a:off x="364978" y="8265368"/>
            <a:ext cx="71755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1" name="Picture 11" descr="USY_MB1_RGB_1_Colour_Standard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0060" y="8688958"/>
            <a:ext cx="2019300"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 Placeholder 5"/>
          <p:cNvSpPr>
            <a:spLocks noGrp="1"/>
          </p:cNvSpPr>
          <p:nvPr>
            <p:ph type="body" sz="quarter" idx="10"/>
          </p:nvPr>
        </p:nvSpPr>
        <p:spPr>
          <a:xfrm>
            <a:off x="352277" y="8403448"/>
            <a:ext cx="4156843" cy="1014048"/>
          </a:xfrm>
          <a:prstGeom prst="rect">
            <a:avLst/>
          </a:prstGeom>
        </p:spPr>
        <p:txBody>
          <a:bodyPr vert="horz" lIns="0" tIns="0" rIns="0" bIns="0"/>
          <a:lstStyle>
            <a:lvl1pPr marL="0" indent="0">
              <a:lnSpc>
                <a:spcPct val="100000"/>
              </a:lnSpc>
              <a:spcBef>
                <a:spcPts val="0"/>
              </a:spcBef>
              <a:defRPr sz="1100" baseline="0">
                <a:latin typeface="Tw Cen MT"/>
                <a:cs typeface="Tw Cen MT"/>
              </a:defRPr>
            </a:lvl1pPr>
            <a:lvl2pPr marL="0" indent="0">
              <a:lnSpc>
                <a:spcPct val="100000"/>
              </a:lnSpc>
              <a:spcBef>
                <a:spcPts val="0"/>
              </a:spcBef>
              <a:defRPr sz="1100">
                <a:latin typeface="Tw Cen MT"/>
                <a:cs typeface="Tw Cen MT"/>
              </a:defRPr>
            </a:lvl2pPr>
          </a:lstStyle>
          <a:p>
            <a:pPr lvl="0"/>
            <a:r>
              <a:rPr lang="en-GB"/>
              <a:t>Click to edit Master text styles</a:t>
            </a:r>
          </a:p>
          <a:p>
            <a:pPr lvl="1"/>
            <a:r>
              <a:rPr lang="en-GB"/>
              <a:t>Second level</a:t>
            </a:r>
          </a:p>
        </p:txBody>
      </p:sp>
      <p:sp>
        <p:nvSpPr>
          <p:cNvPr id="43" name="Rectangle 42"/>
          <p:cNvSpPr/>
          <p:nvPr userDrawn="1"/>
        </p:nvSpPr>
        <p:spPr>
          <a:xfrm>
            <a:off x="362322" y="9525798"/>
            <a:ext cx="628377" cy="107722"/>
          </a:xfrm>
          <a:prstGeom prst="rect">
            <a:avLst/>
          </a:prstGeom>
        </p:spPr>
        <p:txBody>
          <a:bodyPr wrap="none" lIns="0" tIns="0" rIns="0" bIns="0">
            <a:spAutoFit/>
          </a:bodyPr>
          <a:lstStyle/>
          <a:p>
            <a:r>
              <a:rPr lang="en-US" sz="700" dirty="0">
                <a:latin typeface="Tw Cen MT"/>
                <a:cs typeface="Tw Cen MT"/>
              </a:rPr>
              <a:t>CRICOS 00026A</a:t>
            </a:r>
          </a:p>
        </p:txBody>
      </p:sp>
    </p:spTree>
    <p:extLst>
      <p:ext uri="{BB962C8B-B14F-4D97-AF65-F5344CB8AC3E}">
        <p14:creationId xmlns:p14="http://schemas.microsoft.com/office/powerpoint/2010/main" val="534760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p:cNvCxnSpPr/>
          <p:nvPr/>
        </p:nvCxnSpPr>
        <p:spPr>
          <a:xfrm flipV="1">
            <a:off x="360000" y="9906000"/>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496710" y="9906000"/>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0000" y="-246063"/>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96710" y="-246063"/>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V="1">
            <a:off x="6981032" y="9424873"/>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V="1">
            <a:off x="-123031" y="9423286"/>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123031" y="239391"/>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V="1">
            <a:off x="6981032" y="239391"/>
            <a:ext cx="0" cy="246063"/>
          </a:xfrm>
          <a:prstGeom prst="line">
            <a:avLst/>
          </a:prstGeom>
          <a:ln w="12700" cmpd="sng">
            <a:solidFill>
              <a:schemeClr val="tx1"/>
            </a:solidFill>
            <a:headEnd type="none"/>
            <a:tailEnd type="none" w="sm"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66" r:id="rId4"/>
    <p:sldLayoutId id="2147483667" r:id="rId5"/>
  </p:sldLayoutIdLst>
  <p:txStyles>
    <p:titleStyle>
      <a:lvl1pPr algn="l" defTabSz="457200" rtl="0" eaLnBrk="1" fontAlgn="base" hangingPunct="1">
        <a:spcBef>
          <a:spcPct val="0"/>
        </a:spcBef>
        <a:spcAft>
          <a:spcPct val="0"/>
        </a:spcAft>
        <a:defRPr sz="1900" b="1" kern="1200">
          <a:solidFill>
            <a:srgbClr val="FF0000"/>
          </a:solidFill>
          <a:latin typeface="Tw Cen MT"/>
          <a:ea typeface="ＭＳ Ｐゴシック" charset="0"/>
          <a:cs typeface="Tw Cen MT"/>
        </a:defRPr>
      </a:lvl1pPr>
      <a:lvl2pPr algn="l" defTabSz="457200" rtl="0" eaLnBrk="1" fontAlgn="base" hangingPunct="1">
        <a:spcBef>
          <a:spcPct val="0"/>
        </a:spcBef>
        <a:spcAft>
          <a:spcPct val="0"/>
        </a:spcAft>
        <a:defRPr sz="1900" b="1">
          <a:solidFill>
            <a:srgbClr val="FF0000"/>
          </a:solidFill>
          <a:latin typeface="Tw Cen MT" charset="0"/>
          <a:ea typeface="ＭＳ Ｐゴシック" charset="0"/>
        </a:defRPr>
      </a:lvl2pPr>
      <a:lvl3pPr algn="l" defTabSz="457200" rtl="0" eaLnBrk="1" fontAlgn="base" hangingPunct="1">
        <a:spcBef>
          <a:spcPct val="0"/>
        </a:spcBef>
        <a:spcAft>
          <a:spcPct val="0"/>
        </a:spcAft>
        <a:defRPr sz="1900" b="1">
          <a:solidFill>
            <a:srgbClr val="FF0000"/>
          </a:solidFill>
          <a:latin typeface="Tw Cen MT" charset="0"/>
          <a:ea typeface="ＭＳ Ｐゴシック" charset="0"/>
        </a:defRPr>
      </a:lvl3pPr>
      <a:lvl4pPr algn="l" defTabSz="457200" rtl="0" eaLnBrk="1" fontAlgn="base" hangingPunct="1">
        <a:spcBef>
          <a:spcPct val="0"/>
        </a:spcBef>
        <a:spcAft>
          <a:spcPct val="0"/>
        </a:spcAft>
        <a:defRPr sz="1900" b="1">
          <a:solidFill>
            <a:srgbClr val="FF0000"/>
          </a:solidFill>
          <a:latin typeface="Tw Cen MT" charset="0"/>
          <a:ea typeface="ＭＳ Ｐゴシック" charset="0"/>
        </a:defRPr>
      </a:lvl4pPr>
      <a:lvl5pPr algn="l" defTabSz="457200" rtl="0" eaLnBrk="1" fontAlgn="base" hangingPunct="1">
        <a:spcBef>
          <a:spcPct val="0"/>
        </a:spcBef>
        <a:spcAft>
          <a:spcPct val="0"/>
        </a:spcAft>
        <a:defRPr sz="1900" b="1">
          <a:solidFill>
            <a:srgbClr val="FF0000"/>
          </a:solidFill>
          <a:latin typeface="Tw Cen MT" charset="0"/>
          <a:ea typeface="ＭＳ Ｐゴシック" charset="0"/>
        </a:defRPr>
      </a:lvl5pPr>
      <a:lvl6pPr marL="457200" algn="l" defTabSz="457200" rtl="0" eaLnBrk="1" fontAlgn="base" hangingPunct="1">
        <a:spcBef>
          <a:spcPct val="0"/>
        </a:spcBef>
        <a:spcAft>
          <a:spcPct val="0"/>
        </a:spcAft>
        <a:defRPr sz="1900" b="1">
          <a:solidFill>
            <a:srgbClr val="FF0000"/>
          </a:solidFill>
          <a:latin typeface="Tw Cen MT" charset="0"/>
          <a:ea typeface="ＭＳ Ｐゴシック" charset="0"/>
        </a:defRPr>
      </a:lvl6pPr>
      <a:lvl7pPr marL="914400" algn="l" defTabSz="457200" rtl="0" eaLnBrk="1" fontAlgn="base" hangingPunct="1">
        <a:spcBef>
          <a:spcPct val="0"/>
        </a:spcBef>
        <a:spcAft>
          <a:spcPct val="0"/>
        </a:spcAft>
        <a:defRPr sz="1900" b="1">
          <a:solidFill>
            <a:srgbClr val="FF0000"/>
          </a:solidFill>
          <a:latin typeface="Tw Cen MT" charset="0"/>
          <a:ea typeface="ＭＳ Ｐゴシック" charset="0"/>
        </a:defRPr>
      </a:lvl7pPr>
      <a:lvl8pPr marL="1371600" algn="l" defTabSz="457200" rtl="0" eaLnBrk="1" fontAlgn="base" hangingPunct="1">
        <a:spcBef>
          <a:spcPct val="0"/>
        </a:spcBef>
        <a:spcAft>
          <a:spcPct val="0"/>
        </a:spcAft>
        <a:defRPr sz="1900" b="1">
          <a:solidFill>
            <a:srgbClr val="FF0000"/>
          </a:solidFill>
          <a:latin typeface="Tw Cen MT" charset="0"/>
          <a:ea typeface="ＭＳ Ｐゴシック" charset="0"/>
        </a:defRPr>
      </a:lvl8pPr>
      <a:lvl9pPr marL="1828800" algn="l" defTabSz="457200" rtl="0" eaLnBrk="1" fontAlgn="base" hangingPunct="1">
        <a:spcBef>
          <a:spcPct val="0"/>
        </a:spcBef>
        <a:spcAft>
          <a:spcPct val="0"/>
        </a:spcAft>
        <a:defRPr sz="1900" b="1">
          <a:solidFill>
            <a:srgbClr val="FF0000"/>
          </a:solidFill>
          <a:latin typeface="Tw Cen MT" charset="0"/>
          <a:ea typeface="ＭＳ Ｐゴシック" charset="0"/>
        </a:defRPr>
      </a:lvl9pPr>
    </p:titleStyle>
    <p:bodyStyle>
      <a:lvl1pPr algn="l" defTabSz="457200" rtl="0" eaLnBrk="1" fontAlgn="base" hangingPunct="1">
        <a:lnSpc>
          <a:spcPts val="1350"/>
        </a:lnSpc>
        <a:spcBef>
          <a:spcPts val="913"/>
        </a:spcBef>
        <a:spcAft>
          <a:spcPct val="0"/>
        </a:spcAft>
        <a:buFont typeface="Arial" charset="0"/>
        <a:defRPr lang="en-US" sz="11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11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1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1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rbanhousinglab.com/nicole.html"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www.urbanhousinglab.com/somwrita.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banism.sydney.edu.au/informal-marginal-and-short-term-accommodation-under-covid-19/" TargetMode="External"/><Relationship Id="rId2" Type="http://schemas.openxmlformats.org/officeDocument/2006/relationships/hyperlink" Target="http://dx.doi.org/10.1016/j.tele.2020.101466" TargetMode="Externa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ahuri.edu.au/__data/assets/pdf_file/0022/63841/AHURI-Final-Report-331-Strategic-planning-city-deals-and-affordable-housing.pdf" TargetMode="External"/><Relationship Id="rId13" Type="http://schemas.openxmlformats.org/officeDocument/2006/relationships/image" Target="../media/image10.png"/><Relationship Id="rId18" Type="http://schemas.openxmlformats.org/officeDocument/2006/relationships/hyperlink" Target="https://www.sydney.edu.au/content/dam/corporate/documents/faculty-of-medicine-and-health/research/centres-institutes-groups/hhsi/final-report---climate-change-housing-and-health.pdf" TargetMode="External"/><Relationship Id="rId26" Type="http://schemas.openxmlformats.org/officeDocument/2006/relationships/hyperlink" Target="https://link.springer.com/book/10.1007/978-981-15-4386-9" TargetMode="External"/><Relationship Id="rId3" Type="http://schemas.openxmlformats.org/officeDocument/2006/relationships/image" Target="../media/image5.png"/><Relationship Id="rId21"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hyperlink" Target="https://www.ahuri.edu.au/__data/assets/pdf_file/0021/66036/AHURI-Final-Report-349-Urban-regulation-and-diverse-housing-supply-An-Investigative-Panel.pdf" TargetMode="External"/><Relationship Id="rId17" Type="http://schemas.openxmlformats.org/officeDocument/2006/relationships/image" Target="../media/image12.png"/><Relationship Id="rId25" Type="http://schemas.openxmlformats.org/officeDocument/2006/relationships/image" Target="../media/image15.png"/><Relationship Id="rId2" Type="http://schemas.openxmlformats.org/officeDocument/2006/relationships/hyperlink" Target="https://www.hfhincubator.org/wp-content/uploads/2020/11/Cornell-et-al.-Climate-change-housing-and-health.pdf" TargetMode="External"/><Relationship Id="rId16" Type="http://schemas.openxmlformats.org/officeDocument/2006/relationships/hyperlink" Target="https://www.ahuri.edu.au/__data/assets/pdf_file/0027/65970/AHURI-Final-Report-348-Marginal-housing-during-COVID-19.pdf" TargetMode="External"/><Relationship Id="rId20" Type="http://schemas.openxmlformats.org/officeDocument/2006/relationships/hyperlink" Target="http://eprints.gla.ac.uk/221600/1/221600.pdf" TargetMode="External"/><Relationship Id="rId1" Type="http://schemas.openxmlformats.org/officeDocument/2006/relationships/slideLayout" Target="../slideLayouts/slideLayout2.xml"/><Relationship Id="rId6" Type="http://schemas.openxmlformats.org/officeDocument/2006/relationships/hyperlink" Target="https://www.ahuri.edu.au/research/resources/research-catalogue/research-reports/AHURI-Final-Report-341-Responding-to-the-pandemic-can-building-homes-rebuild-Australia.pdf" TargetMode="External"/><Relationship Id="rId11" Type="http://schemas.openxmlformats.org/officeDocument/2006/relationships/image" Target="../media/image9.png"/><Relationship Id="rId24" Type="http://schemas.openxmlformats.org/officeDocument/2006/relationships/hyperlink" Target="https://ssroc.nsw.gov.au/wp-content/uploads/2020/08/Second-dwelling-SSROC_FINAL.pdf" TargetMode="External"/><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4.png"/><Relationship Id="rId10" Type="http://schemas.openxmlformats.org/officeDocument/2006/relationships/hyperlink" Target="https://www.ahuri.edu.au/__data/assets/pdf_file/0023/64490/AHURI-Final-Report-334-The-uneven-distribution-of-housing-supply-20062016.pdf" TargetMode="External"/><Relationship Id="rId19" Type="http://schemas.openxmlformats.org/officeDocument/2006/relationships/hyperlink" Target="https://www.ahuri.edu.au/research/final-reports/331" TargetMode="External"/><Relationship Id="rId4" Type="http://schemas.openxmlformats.org/officeDocument/2006/relationships/hyperlink" Target="https://www.sydney.edu.au/content/dam/corporate/documents/faculty-of-arts-and-social-sciences/research/research-areas/literature-art-and-media/smart-publics-research-report.pdf" TargetMode="External"/><Relationship Id="rId9" Type="http://schemas.openxmlformats.org/officeDocument/2006/relationships/image" Target="../media/image8.png"/><Relationship Id="rId14" Type="http://schemas.openxmlformats.org/officeDocument/2006/relationships/hyperlink" Target="https://www.ahuri.edu.au/__data/assets/pdf_file/0028/62686/Improving-outcomes-for-apartment-residents-and-neighbourhoods-Executive-Summary.pdf" TargetMode="External"/><Relationship Id="rId22" Type="http://schemas.openxmlformats.org/officeDocument/2006/relationships/hyperlink" Target="https://www.sydney.edu.au/content/dam/corporate/documents/henry-halloran-trust/benedict-potential-private-sector-roles.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urbanism.sydney.edu.au/measuring-neighbourhood-change-through-residential-mobility-and-employment/" TargetMode="External"/><Relationship Id="rId3" Type="http://schemas.openxmlformats.org/officeDocument/2006/relationships/hyperlink" Target="https://urbanism.sydney.edu.au/hidden-housing-crisis-urban-planning-and-informal-housing-supply/" TargetMode="External"/><Relationship Id="rId7" Type="http://schemas.openxmlformats.org/officeDocument/2006/relationships/hyperlink" Target="https://scholars.uow.edu.au/display/grant130469" TargetMode="External"/><Relationship Id="rId2" Type="http://schemas.openxmlformats.org/officeDocument/2006/relationships/hyperlink" Target="https://urbanism.sydney.edu.au/hacking-housing-technologies-processes-and-practices-of-housing-futures/" TargetMode="External"/><Relationship Id="rId1" Type="http://schemas.openxmlformats.org/officeDocument/2006/relationships/slideLayout" Target="../slideLayouts/slideLayout3.xml"/><Relationship Id="rId6" Type="http://schemas.openxmlformats.org/officeDocument/2006/relationships/hyperlink" Target="https://www.sydney.edu.au/henry-halloran-trust/latest-news/2020/03/13/infrastructure-governance-incubator.html" TargetMode="External"/><Relationship Id="rId11" Type="http://schemas.openxmlformats.org/officeDocument/2006/relationships/hyperlink" Target="https://urbanism.sydney.edu.au/understanding-discrimination-effects-in-private-rental-housing/" TargetMode="External"/><Relationship Id="rId5" Type="http://schemas.openxmlformats.org/officeDocument/2006/relationships/hyperlink" Target="https://urbanism.sydney.edu.au/informal-marginal-and-short-term-accommodation-under-covid-19/" TargetMode="External"/><Relationship Id="rId10" Type="http://schemas.openxmlformats.org/officeDocument/2006/relationships/hyperlink" Target="https://urbanism.sydney.edu.au/resilience-of-the-short-term-rental-sector-to-extreme-events/" TargetMode="External"/><Relationship Id="rId4" Type="http://schemas.openxmlformats.org/officeDocument/2006/relationships/hyperlink" Target="https://urbanism.sydney.edu.au/housing-key-workers-scoping-challenges-aspirations-and-policy-responses-for-australian-cities/" TargetMode="External"/><Relationship Id="rId9" Type="http://schemas.openxmlformats.org/officeDocument/2006/relationships/hyperlink" Target="https://urbanism.sydney.edu.au/parenting-and-the-private-ca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rosper.org.au/2020/08/the-129th-henry-george-commemorative-address/?civiwp=CiviCRM&amp;q=civicrm%2Fevent%2Finfo&amp;reset=1&amp;id=26" TargetMode="External"/><Relationship Id="rId7" Type="http://schemas.openxmlformats.org/officeDocument/2006/relationships/image" Target="../media/image17.png"/><Relationship Id="rId2" Type="http://schemas.openxmlformats.org/officeDocument/2006/relationships/hyperlink" Target="https://sites.google.com/berkeley.edu/big-data-neighborhood-change" TargetMode="Externa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festivalofurbanism.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theurbandeveloper.com/articles/local-living-rise-of-20-minute-cities-post-covid" TargetMode="External"/><Relationship Id="rId13" Type="http://schemas.openxmlformats.org/officeDocument/2006/relationships/hyperlink" Target="https://www.governmentnews.com.au/city-deals-mustnt-create-trophy-infrastucture/" TargetMode="External"/><Relationship Id="rId18" Type="http://schemas.openxmlformats.org/officeDocument/2006/relationships/hyperlink" Target="https://indaily.com.au/opinion/2020/08/03/the-ache-for-home-is-more-important-than-the-drive-for-wealth/" TargetMode="External"/><Relationship Id="rId26" Type="http://schemas.openxmlformats.org/officeDocument/2006/relationships/hyperlink" Target="https://theconversation.com/public-housing-renewal-likely-to-drive-shift-to-private-renters-not-owners-in-sydney-133352" TargetMode="External"/><Relationship Id="rId3" Type="http://schemas.openxmlformats.org/officeDocument/2006/relationships/hyperlink" Target="https://soundcloud.com/user-218772773/11-housing-journal-podcast-december-2020" TargetMode="External"/><Relationship Id="rId21" Type="http://schemas.openxmlformats.org/officeDocument/2006/relationships/hyperlink" Target="https://www.abc.net.au/radionational/programs/philosopherszone/montesquieu-and-despotism/12438306" TargetMode="External"/><Relationship Id="rId7" Type="http://schemas.openxmlformats.org/officeDocument/2006/relationships/hyperlink" Target="https://www.domain.com.au/news/youre-not-paying-355000-too-much-for-your-sydney-apartment-planners-976077/" TargetMode="External"/><Relationship Id="rId12" Type="http://schemas.openxmlformats.org/officeDocument/2006/relationships/hyperlink" Target="https://www.9news.com.au/national/sydney-property-high-rise-apartments-overtaking-homes-in-suburbs/c130ac0c-9aa3-4ba5-b7fa-347b0317837e" TargetMode="External"/><Relationship Id="rId17" Type="http://schemas.openxmlformats.org/officeDocument/2006/relationships/hyperlink" Target="https://thenewdaily.com.au/finance/property/2020/01/23/report-on-government-services/" TargetMode="External"/><Relationship Id="rId25" Type="http://schemas.openxmlformats.org/officeDocument/2006/relationships/hyperlink" Target="https://theconversation.com/why-housing-evictions-must-be-suspended-to-defend-us-against-coronavirus-134148" TargetMode="External"/><Relationship Id="rId2" Type="http://schemas.openxmlformats.org/officeDocument/2006/relationships/hyperlink" Target="https://thenewdaily.com.au/life/tech/2020/02/27/nbn-co-secrecy/" TargetMode="External"/><Relationship Id="rId16" Type="http://schemas.openxmlformats.org/officeDocument/2006/relationships/hyperlink" Target="https://www.smh.com.au/national/share-houses-strain-under-pressure-of-social-distancing-regulations-20200404-p54h13.html" TargetMode="External"/><Relationship Id="rId20" Type="http://schemas.openxmlformats.org/officeDocument/2006/relationships/hyperlink" Target="https://www.abc.net.au/radionational/programs/philosopherszone/citizens-and-urban-planning/12244514" TargetMode="External"/><Relationship Id="rId29" Type="http://schemas.openxmlformats.org/officeDocument/2006/relationships/hyperlink" Target="https://theconversation.com/will-the-population-freeze-allow-our-big-cities-to-catch-up-on-infrastructure-148263" TargetMode="External"/><Relationship Id="rId1" Type="http://schemas.openxmlformats.org/officeDocument/2006/relationships/slideLayout" Target="../slideLayouts/slideLayout5.xml"/><Relationship Id="rId6" Type="http://schemas.openxmlformats.org/officeDocument/2006/relationships/hyperlink" Target="https://thenewdaily.com.au/finance/property/2020/09/06/eviction-bans-end-disaster/" TargetMode="External"/><Relationship Id="rId11" Type="http://schemas.openxmlformats.org/officeDocument/2006/relationships/hyperlink" Target="https://www.domain.com.au/news/private-landlords-effectively-expected-to-provide-social-housing-to-renters-experts-warn-992613/" TargetMode="External"/><Relationship Id="rId24" Type="http://schemas.openxmlformats.org/officeDocument/2006/relationships/hyperlink" Target="Homelessness%20and%20overcrowding%20expose%20us%20all%20to%20coronavirus" TargetMode="External"/><Relationship Id="rId5" Type="http://schemas.openxmlformats.org/officeDocument/2006/relationships/hyperlink" Target="https://www.abc.net.au/news/2020-09-04/covid-19-eviction-bans-end-8-million-renters-housing-crisis-loom/12626422" TargetMode="External"/><Relationship Id="rId15" Type="http://schemas.openxmlformats.org/officeDocument/2006/relationships/hyperlink" Target="https://www.abc.net.au/radionational/programs/bigideas/a-life-long-renter-not-a-home-owner/12675538" TargetMode="External"/><Relationship Id="rId23" Type="http://schemas.openxmlformats.org/officeDocument/2006/relationships/hyperlink" Target="https://theconversation.com/quality-of-life-in-high-density-apartments-varies-here-are-6-ways-to-improve-it-139220" TargetMode="External"/><Relationship Id="rId28" Type="http://schemas.openxmlformats.org/officeDocument/2006/relationships/hyperlink" Target="https://theconversation.com/why-more-housing-stimulus-will-be-needed-to-sustain-recovery-148003" TargetMode="External"/><Relationship Id="rId10" Type="http://schemas.openxmlformats.org/officeDocument/2006/relationships/hyperlink" Target="https://www.domain.com.au/news/social-housing-construction-boom-should-be-key-budget-policy-experts-say-992937/" TargetMode="External"/><Relationship Id="rId19" Type="http://schemas.openxmlformats.org/officeDocument/2006/relationships/hyperlink" Target="https://www.abc.net.au/news/2020-07-17/melbourne-victoria-public-housing-social-mix-redevelopment/12459870" TargetMode="External"/><Relationship Id="rId4" Type="http://schemas.openxmlformats.org/officeDocument/2006/relationships/hyperlink" Target="https://www.domain.com.au/news/renters-still-fear-economic-cliff-despite-jobkeeper-jobseeker-and-mortgage-relief-extensions-972002/" TargetMode="External"/><Relationship Id="rId9" Type="http://schemas.openxmlformats.org/officeDocument/2006/relationships/hyperlink" Target="https://www.domain.com.au/news/wa-government-announces-444-million-housing-stimulus-961143/" TargetMode="External"/><Relationship Id="rId14" Type="http://schemas.openxmlformats.org/officeDocument/2006/relationships/hyperlink" Target="https://www.smh.com.au/national/nsw/rush-to-parks-cycleways-during-shutdown-reveals-sydney-s-great-divide-20200428-p54nzl.html" TargetMode="External"/><Relationship Id="rId22" Type="http://schemas.openxmlformats.org/officeDocument/2006/relationships/hyperlink" Target="https://theconversation.com/what-did-covid-do-to-rental-markets-rents-fell-as-owners-switched-from-airbnb-151095" TargetMode="External"/><Relationship Id="rId27" Type="http://schemas.openxmlformats.org/officeDocument/2006/relationships/hyperlink" Target="https://theconversation.com/public-housing-renewal-can-make-tenants-feel-displaced-in-their-home-even-before-any-work-begins-142912"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80/19491247.2020.1838788" TargetMode="External"/><Relationship Id="rId13" Type="http://schemas.openxmlformats.org/officeDocument/2006/relationships/hyperlink" Target="http://dx.doi.org/10.1080/19491247.2020.1805147" TargetMode="External"/><Relationship Id="rId18" Type="http://schemas.openxmlformats.org/officeDocument/2006/relationships/hyperlink" Target="http://dx.doi.org/10.1080/14649365.2018.1466355" TargetMode="External"/><Relationship Id="rId26" Type="http://schemas.openxmlformats.org/officeDocument/2006/relationships/hyperlink" Target="https://doi.org/10.1080/19491247.2020.1797991" TargetMode="External"/><Relationship Id="rId3" Type="http://schemas.openxmlformats.org/officeDocument/2006/relationships/hyperlink" Target="http://dx.doi.org/10.1016/j.tele.2020.101493" TargetMode="External"/><Relationship Id="rId21" Type="http://schemas.openxmlformats.org/officeDocument/2006/relationships/hyperlink" Target="https://doi.org/10.1177/2043820620933849" TargetMode="External"/><Relationship Id="rId7" Type="http://schemas.openxmlformats.org/officeDocument/2006/relationships/hyperlink" Target="http://dx.doi.org/10.1080/23800127.2019.1571658" TargetMode="External"/><Relationship Id="rId12" Type="http://schemas.openxmlformats.org/officeDocument/2006/relationships/hyperlink" Target="http://dx.doi.org/10.1016/j.annals.2019.102845" TargetMode="External"/><Relationship Id="rId17" Type="http://schemas.openxmlformats.org/officeDocument/2006/relationships/hyperlink" Target="http://dx.doi.org/10.1080/03098265.2020.1712684" TargetMode="External"/><Relationship Id="rId25" Type="http://schemas.openxmlformats.org/officeDocument/2006/relationships/hyperlink" Target="http://dx.doi.org/10.1080/08111146.2020.1795636" TargetMode="External"/><Relationship Id="rId2" Type="http://schemas.openxmlformats.org/officeDocument/2006/relationships/hyperlink" Target="http://dx.doi.org/10.1016/j.telpol.2020.101941" TargetMode="External"/><Relationship Id="rId16" Type="http://schemas.openxmlformats.org/officeDocument/2006/relationships/hyperlink" Target="https://doi.org/10.1016/j.diggeo.2020.100002" TargetMode="External"/><Relationship Id="rId20" Type="http://schemas.openxmlformats.org/officeDocument/2006/relationships/hyperlink" Target="http://dx.doi.org/10.1177/2053951720938073" TargetMode="External"/><Relationship Id="rId29" Type="http://schemas.openxmlformats.org/officeDocument/2006/relationships/hyperlink" Target="https://doi.org/10.1177/0308518X20952421" TargetMode="External"/><Relationship Id="rId1" Type="http://schemas.openxmlformats.org/officeDocument/2006/relationships/slideLayout" Target="../slideLayouts/slideLayout2.xml"/><Relationship Id="rId6" Type="http://schemas.openxmlformats.org/officeDocument/2006/relationships/hyperlink" Target="https://onlinelibrary.wiley.com/doi/epdf/10.1111/1745-5871.12448" TargetMode="External"/><Relationship Id="rId11" Type="http://schemas.openxmlformats.org/officeDocument/2006/relationships/hyperlink" Target="http://dx.doi.org/10.1177/0739456X18818278" TargetMode="External"/><Relationship Id="rId24" Type="http://schemas.openxmlformats.org/officeDocument/2006/relationships/hyperlink" Target="http://dx.doi.org/10.1080/24694452.2019.1674629" TargetMode="External"/><Relationship Id="rId32" Type="http://schemas.openxmlformats.org/officeDocument/2006/relationships/hyperlink" Target="https://doi.org/10.1080/19491247.2020.1756599" TargetMode="External"/><Relationship Id="rId5" Type="http://schemas.openxmlformats.org/officeDocument/2006/relationships/hyperlink" Target="http://dx.doi.org/10.1016/j.geoforum.2020.03.004" TargetMode="External"/><Relationship Id="rId15" Type="http://schemas.openxmlformats.org/officeDocument/2006/relationships/hyperlink" Target="http://dx.doi.org/10.1016/j.tranpol.2020.08.024" TargetMode="External"/><Relationship Id="rId23" Type="http://schemas.openxmlformats.org/officeDocument/2006/relationships/hyperlink" Target="https://doi.org/10.1177/1538513220977456" TargetMode="External"/><Relationship Id="rId28" Type="http://schemas.openxmlformats.org/officeDocument/2006/relationships/hyperlink" Target="https://doi.org/10.1080/00049182.2019.1698470" TargetMode="External"/><Relationship Id="rId10" Type="http://schemas.openxmlformats.org/officeDocument/2006/relationships/hyperlink" Target="http://dx.doi.org/10.1080/07293682.2020.1854798" TargetMode="External"/><Relationship Id="rId19" Type="http://schemas.openxmlformats.org/officeDocument/2006/relationships/hyperlink" Target="http://dx.doi.org/10.1080/02673037.2019.1655531" TargetMode="External"/><Relationship Id="rId31" Type="http://schemas.openxmlformats.org/officeDocument/2006/relationships/hyperlink" Target="http://dx.doi.org/10.1111/tesg.12426" TargetMode="External"/><Relationship Id="rId4" Type="http://schemas.openxmlformats.org/officeDocument/2006/relationships/hyperlink" Target="https://www.ahuri.edu.au/research/research-papers/rental-insights-a-covid-19-collection" TargetMode="External"/><Relationship Id="rId9" Type="http://schemas.openxmlformats.org/officeDocument/2006/relationships/hyperlink" Target="https://doi.org/10.1080/02673037.2020.1801957" TargetMode="External"/><Relationship Id="rId14" Type="http://schemas.openxmlformats.org/officeDocument/2006/relationships/hyperlink" Target="http://dx.doi.org/10.1093/heapro/daz056" TargetMode="External"/><Relationship Id="rId22" Type="http://schemas.openxmlformats.org/officeDocument/2006/relationships/hyperlink" Target="https://doi.org/10.1177/1473095219900350" TargetMode="External"/><Relationship Id="rId27" Type="http://schemas.openxmlformats.org/officeDocument/2006/relationships/hyperlink" Target="http://dx.doi.org/10.1016/j.tele.2020.101466" TargetMode="External"/><Relationship Id="rId30" Type="http://schemas.openxmlformats.org/officeDocument/2006/relationships/hyperlink" Target="http://dx.doi.org/10.1080/08111146.2019.1663726"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doi.org/10.1080/01944363.2019.1689013" TargetMode="External"/><Relationship Id="rId13" Type="http://schemas.openxmlformats.org/officeDocument/2006/relationships/hyperlink" Target="http://dx.doi.org/10.1007/978-3-030-37635-2_12" TargetMode="External"/><Relationship Id="rId18" Type="http://schemas.openxmlformats.org/officeDocument/2006/relationships/hyperlink" Target="https://www.elsevier.com/books/urban-form-and-accessibility/mulley/978-0-12-819822-3" TargetMode="External"/><Relationship Id="rId3" Type="http://schemas.openxmlformats.org/officeDocument/2006/relationships/hyperlink" Target="http://dx.doi.org/10.1098/rsos.191638" TargetMode="External"/><Relationship Id="rId21" Type="http://schemas.openxmlformats.org/officeDocument/2006/relationships/hyperlink" Target="https://www.e-elgar.com/shop/usd/catalog/product/view/_ignore_category/1/id/16726/s/densifying-the-city-9781789904932/" TargetMode="External"/><Relationship Id="rId7" Type="http://schemas.openxmlformats.org/officeDocument/2006/relationships/hyperlink" Target="https://doi.org/10.1177%2F0042098020927835" TargetMode="External"/><Relationship Id="rId12" Type="http://schemas.openxmlformats.org/officeDocument/2006/relationships/hyperlink" Target="https://link.springer.com/book/10.1007/978-981-15-4386-9" TargetMode="External"/><Relationship Id="rId17" Type="http://schemas.openxmlformats.org/officeDocument/2006/relationships/hyperlink" Target="https://euro-book.net/books/Ai0NEAAAQBAJ/handbook-of-sustainable-transport/carey-curtis/edward-elgar-publishing/512/2020-12-25/9781789900477" TargetMode="External"/><Relationship Id="rId2" Type="http://schemas.openxmlformats.org/officeDocument/2006/relationships/hyperlink" Target="https://doi.org/10.1016/j.tele.2020.101449" TargetMode="External"/><Relationship Id="rId16" Type="http://schemas.openxmlformats.org/officeDocument/2006/relationships/hyperlink" Target="http://dx.doi.org/10.4324/9781315661063-20" TargetMode="External"/><Relationship Id="rId20" Type="http://schemas.openxmlformats.org/officeDocument/2006/relationships/hyperlink" Target="http://dx.doi.org/10.4324/9781315164748-47" TargetMode="External"/><Relationship Id="rId1" Type="http://schemas.openxmlformats.org/officeDocument/2006/relationships/slideLayout" Target="../slideLayouts/slideLayout2.xml"/><Relationship Id="rId6" Type="http://schemas.openxmlformats.org/officeDocument/2006/relationships/hyperlink" Target="https://doi.org/10.1080/07293682.2020.1739095" TargetMode="External"/><Relationship Id="rId11" Type="http://schemas.openxmlformats.org/officeDocument/2006/relationships/hyperlink" Target="https://www.tandfonline.com/doi/abs/10.1080/08111146.2020.1847067" TargetMode="External"/><Relationship Id="rId5" Type="http://schemas.openxmlformats.org/officeDocument/2006/relationships/hyperlink" Target="https://doi.org/10.1080/14649357.2020.1723983" TargetMode="External"/><Relationship Id="rId15" Type="http://schemas.openxmlformats.org/officeDocument/2006/relationships/hyperlink" Target="http://dx.doi.org/10.4324/9781315179780-33" TargetMode="External"/><Relationship Id="rId10" Type="http://schemas.openxmlformats.org/officeDocument/2006/relationships/hyperlink" Target="https://doi.org/10.1080/10511482.2020.1772337" TargetMode="External"/><Relationship Id="rId19" Type="http://schemas.openxmlformats.org/officeDocument/2006/relationships/hyperlink" Target="http://dx.doi.org/10.1016/B978-0-08-102295-5.10634-1" TargetMode="External"/><Relationship Id="rId4" Type="http://schemas.openxmlformats.org/officeDocument/2006/relationships/hyperlink" Target="http://dx.doi.org/10.1177/0042098019832517" TargetMode="External"/><Relationship Id="rId9" Type="http://schemas.openxmlformats.org/officeDocument/2006/relationships/hyperlink" Target="http://dx.doi.org/10.1080/08111146.2019.1709168" TargetMode="External"/><Relationship Id="rId14" Type="http://schemas.openxmlformats.org/officeDocument/2006/relationships/hyperlink" Target="http://dx.doi.org/10.4324/9781351211543-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A0657E-4B0F-A543-867F-F13B937B4E9C}"/>
              </a:ext>
            </a:extLst>
          </p:cNvPr>
          <p:cNvSpPr/>
          <p:nvPr/>
        </p:nvSpPr>
        <p:spPr>
          <a:xfrm>
            <a:off x="548680" y="3326239"/>
            <a:ext cx="5948482" cy="3278857"/>
          </a:xfrm>
          <a:prstGeom prst="rect">
            <a:avLst/>
          </a:prstGeom>
          <a:solidFill>
            <a:srgbClr val="E6462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4BD631-CC10-F843-8B2A-7527ED2DA1CC}"/>
              </a:ext>
            </a:extLst>
          </p:cNvPr>
          <p:cNvSpPr txBox="1"/>
          <p:nvPr/>
        </p:nvSpPr>
        <p:spPr>
          <a:xfrm>
            <a:off x="937547" y="6465168"/>
            <a:ext cx="184731" cy="369332"/>
          </a:xfrm>
          <a:prstGeom prst="rect">
            <a:avLst/>
          </a:prstGeom>
          <a:noFill/>
        </p:spPr>
        <p:txBody>
          <a:bodyPr wrap="none" rtlCol="0">
            <a:spAutoFit/>
          </a:bodyPr>
          <a:lstStyle/>
          <a:p>
            <a:endParaRPr lang="en-US" dirty="0"/>
          </a:p>
        </p:txBody>
      </p:sp>
      <p:pic>
        <p:nvPicPr>
          <p:cNvPr id="12" name="Picture 11" descr="A person wearing glasses&#10;&#10;Description automatically generated with low confidence">
            <a:extLst>
              <a:ext uri="{FF2B5EF4-FFF2-40B4-BE49-F238E27FC236}">
                <a16:creationId xmlns:a16="http://schemas.microsoft.com/office/drawing/2014/main" id="{0FBB7AF0-C642-384B-9251-F051ED022638}"/>
              </a:ext>
            </a:extLst>
          </p:cNvPr>
          <p:cNvPicPr>
            <a:picLocks noChangeAspect="1"/>
          </p:cNvPicPr>
          <p:nvPr/>
        </p:nvPicPr>
        <p:blipFill>
          <a:blip r:embed="rId2"/>
          <a:stretch>
            <a:fillRect/>
          </a:stretch>
        </p:blipFill>
        <p:spPr>
          <a:xfrm>
            <a:off x="714711" y="3512840"/>
            <a:ext cx="1569041" cy="2353562"/>
          </a:xfrm>
          <a:prstGeom prst="rect">
            <a:avLst/>
          </a:prstGeom>
        </p:spPr>
      </p:pic>
      <p:sp>
        <p:nvSpPr>
          <p:cNvPr id="11" name="Content Placeholder 10"/>
          <p:cNvSpPr>
            <a:spLocks noGrp="1"/>
          </p:cNvSpPr>
          <p:nvPr>
            <p:ph idx="1"/>
          </p:nvPr>
        </p:nvSpPr>
        <p:spPr>
          <a:xfrm>
            <a:off x="2376624" y="3491172"/>
            <a:ext cx="4076274" cy="3066922"/>
          </a:xfrm>
        </p:spPr>
        <p:txBody>
          <a:bodyPr lIns="0" tIns="0" rIns="0" bIns="0" numCol="1" spcCol="180000"/>
          <a:lstStyle/>
          <a:p>
            <a:pPr>
              <a:defRPr/>
            </a:pPr>
            <a:r>
              <a:rPr lang="en-AU" b="1" dirty="0">
                <a:solidFill>
                  <a:schemeClr val="bg1"/>
                </a:solidFill>
              </a:rPr>
              <a:t> </a:t>
            </a:r>
            <a:r>
              <a:rPr lang="en-US" b="1" dirty="0">
                <a:solidFill>
                  <a:schemeClr val="bg1"/>
                </a:solidFill>
              </a:rPr>
              <a:t>I am extremely proud of our collective efforts and achievements this year. Despite the challenges of remote teaching; home schooling; social isolation; and separation from overseas and interstate family, Urban Housing Lab researchers continued to produce important work and contribute to wider policy development and public debate. This included advice, analysis, and research on implications of the COVID-19 Pandemic for housing and cities, through media commentary; podcasts; and research publication.</a:t>
            </a:r>
          </a:p>
          <a:p>
            <a:pPr>
              <a:defRPr/>
            </a:pPr>
            <a:endParaRPr lang="en-US" b="1" dirty="0">
              <a:solidFill>
                <a:schemeClr val="bg1"/>
              </a:solidFill>
            </a:endParaRPr>
          </a:p>
          <a:p>
            <a:pPr>
              <a:defRPr/>
            </a:pPr>
            <a:r>
              <a:rPr lang="en-US" b="1" dirty="0">
                <a:solidFill>
                  <a:schemeClr val="bg1"/>
                </a:solidFill>
              </a:rPr>
              <a:t>Together, Urban Housing Lab members: </a:t>
            </a:r>
          </a:p>
          <a:p>
            <a:pPr marL="285750" indent="-285750">
              <a:buFont typeface="Arial" panose="020B0604020202020204" pitchFamily="34" charset="0"/>
              <a:buChar char="•"/>
              <a:defRPr/>
            </a:pPr>
            <a:r>
              <a:rPr lang="en-US" b="1" dirty="0">
                <a:solidFill>
                  <a:schemeClr val="bg1"/>
                </a:solidFill>
              </a:rPr>
              <a:t>Led and collaborated on 10 significant research reports, including 2 on housing and the Covid-19 Pandemic</a:t>
            </a:r>
          </a:p>
          <a:p>
            <a:pPr marL="285750" indent="-285750">
              <a:buFont typeface="Arial" panose="020B0604020202020204" pitchFamily="34" charset="0"/>
              <a:buChar char="•"/>
              <a:defRPr/>
            </a:pPr>
            <a:r>
              <a:rPr lang="en-US" b="1" dirty="0">
                <a:solidFill>
                  <a:schemeClr val="bg1"/>
                </a:solidFill>
              </a:rPr>
              <a:t>Commenced and continued work on 13 externally funded research projects, and were successful in winning an additional 4 research grants to begin in 2021</a:t>
            </a:r>
          </a:p>
          <a:p>
            <a:pPr marL="285750" indent="-285750">
              <a:buFont typeface="Arial" panose="020B0604020202020204" pitchFamily="34" charset="0"/>
              <a:buChar char="•"/>
              <a:defRPr/>
            </a:pPr>
            <a:r>
              <a:rPr lang="en-US" b="1" dirty="0">
                <a:solidFill>
                  <a:schemeClr val="bg1"/>
                </a:solidFill>
              </a:rPr>
              <a:t>Published more than 45 journal articles and 19 book chapters </a:t>
            </a:r>
          </a:p>
          <a:p>
            <a:pPr marL="285750" indent="-285750">
              <a:buFont typeface="Arial" panose="020B0604020202020204" pitchFamily="34" charset="0"/>
              <a:buChar char="•"/>
              <a:defRPr/>
            </a:pPr>
            <a:r>
              <a:rPr lang="en-US" b="1" dirty="0">
                <a:solidFill>
                  <a:schemeClr val="bg1"/>
                </a:solidFill>
              </a:rPr>
              <a:t>Participated in numerous public talks and events, and were widely cited by television, radio, and print media </a:t>
            </a:r>
          </a:p>
          <a:p>
            <a:pPr>
              <a:defRPr/>
            </a:pPr>
            <a:endParaRPr lang="en-US" b="1" dirty="0">
              <a:solidFill>
                <a:schemeClr val="bg1"/>
              </a:solidFill>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AU" dirty="0">
              <a:solidFill>
                <a:schemeClr val="bg1"/>
              </a:solidFill>
              <a:ea typeface="+mn-ea"/>
            </a:endParaRPr>
          </a:p>
          <a:p>
            <a:pPr>
              <a:defRPr/>
            </a:pPr>
            <a:endParaRPr lang="en-US" sz="1200" dirty="0">
              <a:solidFill>
                <a:schemeClr val="bg1"/>
              </a:solidFill>
              <a:ea typeface="+mn-ea"/>
            </a:endParaRPr>
          </a:p>
          <a:p>
            <a:pPr>
              <a:defRPr/>
            </a:pPr>
            <a:endParaRPr lang="en-US" b="1" dirty="0">
              <a:solidFill>
                <a:schemeClr val="bg1"/>
              </a:solidFill>
            </a:endParaRPr>
          </a:p>
          <a:p>
            <a:pPr>
              <a:defRPr/>
            </a:pPr>
            <a:endParaRPr lang="en-US" sz="1400" b="1" dirty="0">
              <a:solidFill>
                <a:schemeClr val="bg1"/>
              </a:solidFill>
              <a:ea typeface="+mn-ea"/>
            </a:endParaRPr>
          </a:p>
        </p:txBody>
      </p:sp>
      <p:sp>
        <p:nvSpPr>
          <p:cNvPr id="2" name="TextBox 1">
            <a:extLst>
              <a:ext uri="{FF2B5EF4-FFF2-40B4-BE49-F238E27FC236}">
                <a16:creationId xmlns:a16="http://schemas.microsoft.com/office/drawing/2014/main" id="{6A8430F9-9C09-E847-B95C-FAFB68997844}"/>
              </a:ext>
            </a:extLst>
          </p:cNvPr>
          <p:cNvSpPr txBox="1"/>
          <p:nvPr/>
        </p:nvSpPr>
        <p:spPr>
          <a:xfrm>
            <a:off x="482385" y="6763310"/>
            <a:ext cx="6081072" cy="3162404"/>
          </a:xfrm>
          <a:prstGeom prst="rect">
            <a:avLst/>
          </a:prstGeom>
          <a:noFill/>
        </p:spPr>
        <p:txBody>
          <a:bodyPr wrap="square" rtlCol="0">
            <a:spAutoFit/>
          </a:bodyPr>
          <a:lstStyle/>
          <a:p>
            <a:pPr>
              <a:defRPr/>
            </a:pPr>
            <a:r>
              <a:rPr lang="en-US" sz="1050" b="1" dirty="0">
                <a:solidFill>
                  <a:srgbClr val="E64626"/>
                </a:solidFill>
                <a:latin typeface="Tw Cen MT" panose="020B0602020104020603" pitchFamily="34" charset="77"/>
              </a:rPr>
              <a:t>About the Urban Housing Lab:</a:t>
            </a:r>
          </a:p>
          <a:p>
            <a:pPr>
              <a:defRPr/>
            </a:pPr>
            <a:endParaRPr lang="en-AU" sz="500" dirty="0">
              <a:latin typeface="Tw Cen MT" panose="020B0602020104020603" pitchFamily="34" charset="77"/>
            </a:endParaRPr>
          </a:p>
          <a:p>
            <a:r>
              <a:rPr lang="en-AU" sz="1050" dirty="0">
                <a:latin typeface="Tw Cen MT" panose="020B0602020104020603" pitchFamily="34" charset="77"/>
              </a:rPr>
              <a:t>The Urban Housing Lab brings a cross disciplinary perspective to the critical problems facing cities and regions. We are a diverse group of planners, geographers, data scientists and economists with particular expertise in housing, health, transport, infrastructure, digital transformations and urban governance. Initially funded by the Halloran Trust in 2015 as a research Incubator, and established by </a:t>
            </a:r>
            <a:r>
              <a:rPr lang="en-AU" sz="1050" u="sng" dirty="0">
                <a:latin typeface="Tw Cen MT" panose="020B0602020104020603" pitchFamily="34" charset="77"/>
                <a:hlinkClick r:id="rId3"/>
              </a:rPr>
              <a:t>Professor Nicole Gurran</a:t>
            </a:r>
            <a:r>
              <a:rPr lang="en-AU" sz="1050" dirty="0">
                <a:latin typeface="Tw Cen MT" panose="020B0602020104020603" pitchFamily="34" charset="77"/>
              </a:rPr>
              <a:t> (urban policy and housing) and </a:t>
            </a:r>
            <a:r>
              <a:rPr lang="en-AU" sz="1050" u="sng" dirty="0">
                <a:latin typeface="Tw Cen MT" panose="020B0602020104020603" pitchFamily="34" charset="77"/>
                <a:hlinkClick r:id="rId4"/>
              </a:rPr>
              <a:t>Dr Somwrita Sarkar</a:t>
            </a:r>
            <a:r>
              <a:rPr lang="en-AU" sz="1050" dirty="0">
                <a:latin typeface="Tw Cen MT" panose="020B0602020104020603" pitchFamily="34" charset="77"/>
              </a:rPr>
              <a:t> (complex networks, computational models), the Urban Housing Lab has grown to include more than 15 core researchers within the Sydney School of Architecture, Design and Planning, including post doctoral scholars and research students, as well as many visiting scholars and practitioners in residence. We share a strong social justice commitment and seek to inform public debate, influence policy change, and improve urban and housing outcomes through our research and wider engagement.</a:t>
            </a:r>
          </a:p>
          <a:p>
            <a:endParaRPr lang="en-AU" sz="1050" i="1" dirty="0">
              <a:latin typeface="Tw Cen MT" panose="020B0602020104020603" pitchFamily="34" charset="77"/>
            </a:endParaRPr>
          </a:p>
          <a:p>
            <a:pPr>
              <a:defRPr/>
            </a:pPr>
            <a:r>
              <a:rPr lang="en-US" sz="1050" b="1" dirty="0">
                <a:solidFill>
                  <a:srgbClr val="E64626"/>
                </a:solidFill>
                <a:latin typeface="Tw Cen MT" panose="020B0602020104020603" pitchFamily="34" charset="77"/>
              </a:rPr>
              <a:t>New members and appointments:</a:t>
            </a:r>
          </a:p>
          <a:p>
            <a:pPr>
              <a:defRPr/>
            </a:pPr>
            <a:endParaRPr lang="en-US" sz="500" dirty="0">
              <a:solidFill>
                <a:prstClr val="black"/>
              </a:solidFill>
              <a:latin typeface="Tw Cen MT" panose="020B0602020104020603" pitchFamily="34" charset="77"/>
            </a:endParaRPr>
          </a:p>
          <a:p>
            <a:pPr>
              <a:defRPr/>
            </a:pPr>
            <a:r>
              <a:rPr lang="en-US" sz="1050" dirty="0">
                <a:solidFill>
                  <a:prstClr val="black"/>
                </a:solidFill>
                <a:latin typeface="Tw Cen MT" panose="020B0602020104020603" pitchFamily="34" charset="77"/>
              </a:rPr>
              <a:t>The Urban Housing Lab continued to grow in 2020, and we were thrilled to welcome three new post doctoral researchers; Dr Caitlin Buckle, Dr Rebecca Clements and Dr Zahra Nasreen. In addition, Dr </a:t>
            </a:r>
            <a:r>
              <a:rPr lang="en-US" sz="1050" dirty="0" err="1">
                <a:solidFill>
                  <a:prstClr val="black"/>
                </a:solidFill>
                <a:latin typeface="Tw Cen MT" panose="020B0602020104020603" pitchFamily="34" charset="77"/>
              </a:rPr>
              <a:t>Pranita</a:t>
            </a:r>
            <a:r>
              <a:rPr lang="en-US" sz="1050" dirty="0">
                <a:solidFill>
                  <a:prstClr val="black"/>
                </a:solidFill>
                <a:latin typeface="Tw Cen MT" panose="020B0602020104020603" pitchFamily="34" charset="77"/>
              </a:rPr>
              <a:t> Shrestha was appointed to a three year post doctoral position. </a:t>
            </a:r>
          </a:p>
          <a:p>
            <a:endParaRPr lang="en-AU" sz="1000" i="1" dirty="0"/>
          </a:p>
          <a:p>
            <a:pPr>
              <a:defRPr/>
            </a:pPr>
            <a:endParaRPr lang="en-US" sz="1000" i="1" dirty="0">
              <a:solidFill>
                <a:prstClr val="black"/>
              </a:solidFill>
            </a:endParaRPr>
          </a:p>
          <a:p>
            <a:endParaRPr lang="en-US" sz="1000" dirty="0"/>
          </a:p>
        </p:txBody>
      </p:sp>
      <p:sp>
        <p:nvSpPr>
          <p:cNvPr id="13" name="TextBox 12">
            <a:extLst>
              <a:ext uri="{FF2B5EF4-FFF2-40B4-BE49-F238E27FC236}">
                <a16:creationId xmlns:a16="http://schemas.microsoft.com/office/drawing/2014/main" id="{CECF530D-BD46-394E-8551-8E8F44260C39}"/>
              </a:ext>
            </a:extLst>
          </p:cNvPr>
          <p:cNvSpPr txBox="1"/>
          <p:nvPr/>
        </p:nvSpPr>
        <p:spPr>
          <a:xfrm>
            <a:off x="593854" y="5918864"/>
            <a:ext cx="1678890" cy="1092607"/>
          </a:xfrm>
          <a:prstGeom prst="rect">
            <a:avLst/>
          </a:prstGeom>
          <a:noFill/>
        </p:spPr>
        <p:txBody>
          <a:bodyPr wrap="square" rtlCol="0">
            <a:spAutoFit/>
          </a:bodyPr>
          <a:lstStyle/>
          <a:p>
            <a:r>
              <a:rPr lang="en-US" sz="1100" i="1" dirty="0">
                <a:solidFill>
                  <a:schemeClr val="bg1"/>
                </a:solidFill>
                <a:latin typeface="+mj-lt"/>
              </a:rPr>
              <a:t>Message from Urban Housing Lab Co-Founder</a:t>
            </a:r>
          </a:p>
          <a:p>
            <a:r>
              <a:rPr lang="en-US" sz="1100" i="1" dirty="0">
                <a:solidFill>
                  <a:schemeClr val="bg1"/>
                </a:solidFill>
                <a:latin typeface="+mj-lt"/>
              </a:rPr>
              <a:t>Professor Nicole </a:t>
            </a:r>
            <a:r>
              <a:rPr lang="en-US" sz="1100" i="1" dirty="0" err="1">
                <a:solidFill>
                  <a:schemeClr val="bg1"/>
                </a:solidFill>
                <a:latin typeface="+mj-lt"/>
              </a:rPr>
              <a:t>Gurran</a:t>
            </a:r>
            <a:endParaRPr lang="en-US" sz="1100" i="1" dirty="0">
              <a:solidFill>
                <a:schemeClr val="bg1"/>
              </a:solidFill>
              <a:latin typeface="+mj-lt"/>
            </a:endParaRPr>
          </a:p>
          <a:p>
            <a:endParaRPr lang="en-US" sz="3200" i="1" dirty="0">
              <a:solidFill>
                <a:schemeClr val="bg1"/>
              </a:solidFill>
              <a:latin typeface="+mj-lt"/>
            </a:endParaRPr>
          </a:p>
        </p:txBody>
      </p:sp>
      <p:sp>
        <p:nvSpPr>
          <p:cNvPr id="5" name="Pentagon 4"/>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
        <p:nvSpPr>
          <p:cNvPr id="9" name="Title 8"/>
          <p:cNvSpPr>
            <a:spLocks noGrp="1"/>
          </p:cNvSpPr>
          <p:nvPr>
            <p:ph type="title"/>
          </p:nvPr>
        </p:nvSpPr>
        <p:spPr/>
        <p:txBody>
          <a:bodyPr/>
          <a:lstStyle/>
          <a:p>
            <a:r>
              <a:rPr lang="en-US" dirty="0">
                <a:solidFill>
                  <a:schemeClr val="accent1"/>
                </a:solidFill>
              </a:rPr>
              <a:t>2020 Year in Review</a:t>
            </a:r>
            <a:br>
              <a:rPr lang="en-US" dirty="0">
                <a:solidFill>
                  <a:schemeClr val="accent1"/>
                </a:solidFill>
              </a:rPr>
            </a:br>
            <a:r>
              <a:rPr lang="en-US" sz="1800" b="0" dirty="0">
                <a:solidFill>
                  <a:schemeClr val="tx1"/>
                </a:solidFill>
              </a:rPr>
              <a:t>Urban Housing Lab</a:t>
            </a:r>
          </a:p>
        </p:txBody>
      </p:sp>
      <p:pic>
        <p:nvPicPr>
          <p:cNvPr id="10" name="Content Placeholder 2" descr="A picture containing outdoor, sky, building, tree&#10;&#10;Description automatically generated">
            <a:extLst>
              <a:ext uri="{FF2B5EF4-FFF2-40B4-BE49-F238E27FC236}">
                <a16:creationId xmlns:a16="http://schemas.microsoft.com/office/drawing/2014/main" id="{BF30C922-1EF1-48EB-8BFF-24BC09E92446}"/>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GlowEdges/>
                    </a14:imgEffect>
                  </a14:imgLayer>
                </a14:imgProps>
              </a:ext>
            </a:extLst>
          </a:blip>
          <a:srcRect l="25" t="32342" r="-25" b="19906"/>
          <a:stretch/>
        </p:blipFill>
        <p:spPr>
          <a:xfrm>
            <a:off x="548680" y="1136650"/>
            <a:ext cx="5948482" cy="2189589"/>
          </a:xfrm>
          <a:prstGeom prst="rect">
            <a:avLst/>
          </a:prstGeom>
          <a:solidFill>
            <a:schemeClr val="bg1">
              <a:lumMod val="85000"/>
            </a:schemeClr>
          </a:solidFill>
        </p:spPr>
      </p:pic>
    </p:spTree>
    <p:extLst>
      <p:ext uri="{BB962C8B-B14F-4D97-AF65-F5344CB8AC3E}">
        <p14:creationId xmlns:p14="http://schemas.microsoft.com/office/powerpoint/2010/main" val="375341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
        <p:nvSpPr>
          <p:cNvPr id="8" name="Content Placeholder 18">
            <a:extLst>
              <a:ext uri="{FF2B5EF4-FFF2-40B4-BE49-F238E27FC236}">
                <a16:creationId xmlns:a16="http://schemas.microsoft.com/office/drawing/2014/main" id="{35C17F6B-9BCE-DC4B-9361-0A91D3457E5B}"/>
              </a:ext>
            </a:extLst>
          </p:cNvPr>
          <p:cNvSpPr>
            <a:spLocks noGrp="1"/>
          </p:cNvSpPr>
          <p:nvPr>
            <p:ph idx="12"/>
          </p:nvPr>
        </p:nvSpPr>
        <p:spPr/>
        <p:txBody>
          <a:bodyPr spcCol="180000"/>
          <a:lstStyle/>
          <a:p>
            <a:pPr>
              <a:defRPr/>
            </a:pPr>
            <a:r>
              <a:rPr lang="en-US" sz="1800" b="1" dirty="0">
                <a:solidFill>
                  <a:schemeClr val="accent1"/>
                </a:solidFill>
              </a:rPr>
              <a:t>Spotlight on our Early Career Researchers:</a:t>
            </a:r>
          </a:p>
          <a:p>
            <a:endParaRPr lang="en-AU" dirty="0"/>
          </a:p>
          <a:p>
            <a:r>
              <a:rPr lang="en-AU" b="1" dirty="0"/>
              <a:t>Development of the Early Career Urban Researchers group:</a:t>
            </a:r>
          </a:p>
          <a:p>
            <a:endParaRPr lang="en-AU" dirty="0"/>
          </a:p>
          <a:p>
            <a:r>
              <a:rPr lang="en-AU" sz="1200" dirty="0"/>
              <a:t>A fundamental aim of the Urban Housing Lab is to support early career researchers (ECRs). We have an active and talented group of </a:t>
            </a:r>
            <a:r>
              <a:rPr lang="en-AU" sz="1200" dirty="0" err="1"/>
              <a:t>urbanistas</a:t>
            </a:r>
            <a:r>
              <a:rPr lang="en-AU" sz="1200" dirty="0"/>
              <a:t>, either still working through the PhD task or just starting to launch an academic career. While enforced segregation isn’t usually a catalyst for collaboration, the COVID lock-down actually proved to be a great stimulus for our ECRs to get together and share their triumphs and tribulations – both personal and professional. The newly created ECUR group (Early Career Urban Researchers) met once a fortnight throughout most of 2020, often to be inspired by presentations from more senior urban researchers from around Australia. The </a:t>
            </a:r>
            <a:r>
              <a:rPr lang="en-AU" sz="1200"/>
              <a:t>group kicked </a:t>
            </a:r>
            <a:r>
              <a:rPr lang="en-AU" sz="1200" dirty="0"/>
              <a:t>off 2021 in February with a strategic planning afternoon, and plans to continue to meet fortnightly – for the first time face to face. </a:t>
            </a:r>
            <a:r>
              <a:rPr lang="en-AU" sz="1200" i="1" dirty="0"/>
              <a:t>Message from ECUR Organiser Dr Jennifer Kent</a:t>
            </a:r>
          </a:p>
          <a:p>
            <a:endParaRPr lang="en-AU" i="1" dirty="0"/>
          </a:p>
          <a:p>
            <a:endParaRPr lang="en-AU" i="1" dirty="0"/>
          </a:p>
          <a:p>
            <a:endParaRPr lang="en-AU" dirty="0"/>
          </a:p>
          <a:p>
            <a:endParaRPr lang="en-AU" dirty="0"/>
          </a:p>
          <a:p>
            <a:r>
              <a:rPr lang="en-AU" dirty="0"/>
              <a:t>.</a:t>
            </a:r>
            <a:br>
              <a:rPr lang="en-AU" sz="1050" dirty="0">
                <a:highlight>
                  <a:srgbClr val="FFFF00"/>
                </a:highlight>
              </a:rPr>
            </a:br>
            <a:endParaRPr lang="en-AU" sz="1050" dirty="0">
              <a:highlight>
                <a:srgbClr val="FFFF00"/>
              </a:highlight>
            </a:endParaRPr>
          </a:p>
          <a:p>
            <a:endParaRPr lang="en-US" sz="1050" b="1" dirty="0">
              <a:solidFill>
                <a:srgbClr val="E64626"/>
              </a:solidFill>
              <a:highlight>
                <a:srgbClr val="FFFF00"/>
              </a:highlight>
            </a:endParaRPr>
          </a:p>
          <a:p>
            <a:pPr>
              <a:defRPr/>
            </a:pPr>
            <a:endParaRPr lang="en-US" b="1" dirty="0">
              <a:solidFill>
                <a:srgbClr val="E64626"/>
              </a:solidFill>
            </a:endParaRPr>
          </a:p>
          <a:p>
            <a:endParaRPr lang="en-US" dirty="0"/>
          </a:p>
        </p:txBody>
      </p:sp>
      <p:sp>
        <p:nvSpPr>
          <p:cNvPr id="6" name="TextBox 5">
            <a:extLst>
              <a:ext uri="{FF2B5EF4-FFF2-40B4-BE49-F238E27FC236}">
                <a16:creationId xmlns:a16="http://schemas.microsoft.com/office/drawing/2014/main" id="{3D758A33-A698-094B-8627-E1CEF2C8E1F8}"/>
              </a:ext>
            </a:extLst>
          </p:cNvPr>
          <p:cNvSpPr txBox="1"/>
          <p:nvPr/>
        </p:nvSpPr>
        <p:spPr>
          <a:xfrm>
            <a:off x="379203" y="5790861"/>
            <a:ext cx="6134840" cy="2985433"/>
          </a:xfrm>
          <a:prstGeom prst="rect">
            <a:avLst/>
          </a:prstGeom>
          <a:solidFill>
            <a:srgbClr val="E6462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1600" b="1" dirty="0">
                <a:solidFill>
                  <a:schemeClr val="bg1"/>
                </a:solidFill>
              </a:rPr>
              <a:t>Key Achievements from our ECRs in 2020 </a:t>
            </a:r>
            <a:r>
              <a:rPr lang="en-US" sz="1600" b="1" dirty="0">
                <a:solidFill>
                  <a:schemeClr val="bg1"/>
                </a:solidFill>
                <a:latin typeface="+mj-lt"/>
              </a:rPr>
              <a:t>:</a:t>
            </a:r>
          </a:p>
          <a:p>
            <a:pPr>
              <a:defRPr/>
            </a:pPr>
            <a:r>
              <a:rPr lang="en-US" sz="1200" dirty="0">
                <a:solidFill>
                  <a:schemeClr val="bg1"/>
                </a:solidFill>
                <a:latin typeface="+mj-lt"/>
              </a:rPr>
              <a:t>A number of ECRs reached milestones in 2020 amongst the many difficulties that the year of COVID-19 presented. </a:t>
            </a:r>
            <a:endParaRPr lang="en-US" sz="1200" b="1" dirty="0">
              <a:solidFill>
                <a:schemeClr val="bg1"/>
              </a:solidFill>
              <a:latin typeface="+mj-lt"/>
            </a:endParaRPr>
          </a:p>
          <a:p>
            <a:pPr>
              <a:defRPr/>
            </a:pPr>
            <a:endParaRPr lang="en-US" sz="1200" b="1" dirty="0">
              <a:solidFill>
                <a:schemeClr val="bg1"/>
              </a:solidFill>
              <a:latin typeface="+mj-lt"/>
            </a:endParaRPr>
          </a:p>
          <a:p>
            <a:pPr>
              <a:defRPr/>
            </a:pPr>
            <a:r>
              <a:rPr lang="en-US" sz="1400" b="1" dirty="0">
                <a:solidFill>
                  <a:schemeClr val="bg1"/>
                </a:solidFill>
                <a:latin typeface="+mj-lt"/>
              </a:rPr>
              <a:t>First journal article published: </a:t>
            </a:r>
          </a:p>
          <a:p>
            <a:pPr>
              <a:defRPr/>
            </a:pPr>
            <a:r>
              <a:rPr lang="en-US" sz="1400" i="1" dirty="0">
                <a:solidFill>
                  <a:schemeClr val="bg1"/>
                </a:solidFill>
                <a:latin typeface="+mj-lt"/>
              </a:rPr>
              <a:t>Deepti Prasad </a:t>
            </a:r>
            <a:endParaRPr lang="en-US" sz="1200" i="1" dirty="0">
              <a:solidFill>
                <a:schemeClr val="bg1"/>
              </a:solidFill>
              <a:latin typeface="+mj-lt"/>
            </a:endParaRPr>
          </a:p>
          <a:p>
            <a:pPr>
              <a:defRPr/>
            </a:pPr>
            <a:r>
              <a:rPr lang="en-AU" sz="1200" b="1" dirty="0">
                <a:solidFill>
                  <a:schemeClr val="bg1"/>
                </a:solidFill>
              </a:rPr>
              <a:t>Prasad, D., Alizadeh, T. </a:t>
            </a:r>
            <a:r>
              <a:rPr lang="en-AU" sz="1200" dirty="0">
                <a:solidFill>
                  <a:schemeClr val="bg1"/>
                </a:solidFill>
              </a:rPr>
              <a:t>(2020). What Makes Indian Cities Smart? A Policy Analysis of Smart Cities Mission. </a:t>
            </a:r>
            <a:r>
              <a:rPr lang="en-AU" sz="1200" i="1" dirty="0">
                <a:solidFill>
                  <a:schemeClr val="bg1"/>
                </a:solidFill>
              </a:rPr>
              <a:t>Telematics and Informatics</a:t>
            </a:r>
            <a:r>
              <a:rPr lang="en-AU" sz="1200" dirty="0">
                <a:solidFill>
                  <a:schemeClr val="bg1"/>
                </a:solidFill>
              </a:rPr>
              <a:t>, 55 (2020), 101466. </a:t>
            </a:r>
            <a:r>
              <a:rPr lang="en-AU" sz="1200" u="sng" dirty="0">
                <a:solidFill>
                  <a:srgbClr val="E64626"/>
                </a:solidFill>
                <a:hlinkClick r:id="rId2">
                  <a:extLst>
                    <a:ext uri="{A12FA001-AC4F-418D-AE19-62706E023703}">
                      <ahyp:hlinkClr xmlns:ahyp="http://schemas.microsoft.com/office/drawing/2018/hyperlinkcolor" val="tx"/>
                    </a:ext>
                  </a:extLst>
                </a:hlinkClick>
              </a:rPr>
              <a:t>[</a:t>
            </a:r>
            <a:r>
              <a:rPr lang="en-AU" sz="1200" u="sng" dirty="0">
                <a:solidFill>
                  <a:schemeClr val="bg1"/>
                </a:solidFill>
                <a:hlinkClick r:id="rId2">
                  <a:extLst>
                    <a:ext uri="{A12FA001-AC4F-418D-AE19-62706E023703}">
                      <ahyp:hlinkClr xmlns:ahyp="http://schemas.microsoft.com/office/drawing/2018/hyperlinkcolor" val="tx"/>
                    </a:ext>
                  </a:extLst>
                </a:hlinkClick>
              </a:rPr>
              <a:t>More Information</a:t>
            </a:r>
            <a:r>
              <a:rPr lang="en-AU" sz="1200" u="sng" dirty="0">
                <a:solidFill>
                  <a:srgbClr val="E64626"/>
                </a:solidFill>
                <a:hlinkClick r:id="rId2">
                  <a:extLst>
                    <a:ext uri="{A12FA001-AC4F-418D-AE19-62706E023703}">
                      <ahyp:hlinkClr xmlns:ahyp="http://schemas.microsoft.com/office/drawing/2018/hyperlinkcolor" val="tx"/>
                    </a:ext>
                  </a:extLst>
                </a:hlinkClick>
              </a:rPr>
              <a:t>]</a:t>
            </a:r>
            <a:endParaRPr lang="en-US" sz="1200" dirty="0">
              <a:solidFill>
                <a:schemeClr val="bg1"/>
              </a:solidFill>
              <a:latin typeface="+mj-lt"/>
            </a:endParaRPr>
          </a:p>
          <a:p>
            <a:pPr>
              <a:defRPr/>
            </a:pPr>
            <a:endParaRPr lang="en-US" sz="1200" dirty="0">
              <a:solidFill>
                <a:schemeClr val="bg1"/>
              </a:solidFill>
              <a:latin typeface="+mj-lt"/>
            </a:endParaRPr>
          </a:p>
          <a:p>
            <a:pPr>
              <a:defRPr/>
            </a:pPr>
            <a:r>
              <a:rPr lang="en-US" sz="1400" b="1" dirty="0">
                <a:solidFill>
                  <a:schemeClr val="bg1"/>
                </a:solidFill>
                <a:latin typeface="+mj-lt"/>
              </a:rPr>
              <a:t>First time leading a competitively funded-project: </a:t>
            </a:r>
          </a:p>
          <a:p>
            <a:pPr>
              <a:defRPr/>
            </a:pPr>
            <a:r>
              <a:rPr lang="en-US" sz="1400" i="1" dirty="0">
                <a:solidFill>
                  <a:schemeClr val="bg1"/>
                </a:solidFill>
                <a:latin typeface="+mj-lt"/>
              </a:rPr>
              <a:t>Dr Caitlin Buckle</a:t>
            </a:r>
          </a:p>
          <a:p>
            <a:pPr>
              <a:defRPr/>
            </a:pPr>
            <a:r>
              <a:rPr lang="en-US" sz="1200" i="1" dirty="0">
                <a:solidFill>
                  <a:schemeClr val="bg1"/>
                </a:solidFill>
                <a:hlinkClick r:id="rId3">
                  <a:extLst>
                    <a:ext uri="{A12FA001-AC4F-418D-AE19-62706E023703}">
                      <ahyp:hlinkClr xmlns:ahyp="http://schemas.microsoft.com/office/drawing/2018/hyperlinkcolor" val="tx"/>
                    </a:ext>
                  </a:extLst>
                </a:hlinkClick>
              </a:rPr>
              <a:t>Informal, marginal, and short-term accommodation under Covid-19: housing system risks and opportunities</a:t>
            </a:r>
            <a:r>
              <a:rPr lang="en-US" sz="1200" dirty="0">
                <a:solidFill>
                  <a:schemeClr val="bg1"/>
                </a:solidFill>
              </a:rPr>
              <a:t>, </a:t>
            </a:r>
            <a:r>
              <a:rPr lang="en-US" sz="1200" b="1" dirty="0">
                <a:solidFill>
                  <a:schemeClr val="bg1"/>
                </a:solidFill>
              </a:rPr>
              <a:t>Buckle C, </a:t>
            </a:r>
            <a:r>
              <a:rPr lang="en-US" sz="1200" b="1" dirty="0" err="1">
                <a:solidFill>
                  <a:schemeClr val="bg1"/>
                </a:solidFill>
              </a:rPr>
              <a:t>Gurran</a:t>
            </a:r>
            <a:r>
              <a:rPr lang="en-US" sz="1200" b="1" dirty="0">
                <a:solidFill>
                  <a:schemeClr val="bg1"/>
                </a:solidFill>
              </a:rPr>
              <a:t> N, </a:t>
            </a:r>
            <a:r>
              <a:rPr lang="en-US" sz="1200" dirty="0" err="1">
                <a:solidFill>
                  <a:schemeClr val="bg1"/>
                </a:solidFill>
              </a:rPr>
              <a:t>Phibbs</a:t>
            </a:r>
            <a:r>
              <a:rPr lang="en-US" sz="1200" dirty="0">
                <a:solidFill>
                  <a:schemeClr val="bg1"/>
                </a:solidFill>
              </a:rPr>
              <a:t> P, Harris P, Lea T, Shrivastava, R Australian Housing and Urban Research Institute Ltd/AHURI Project Grants</a:t>
            </a:r>
            <a:endParaRPr lang="en-US" sz="1200" dirty="0">
              <a:solidFill>
                <a:schemeClr val="bg1"/>
              </a:solidFill>
              <a:latin typeface="+mj-lt"/>
            </a:endParaRPr>
          </a:p>
          <a:p>
            <a:endParaRPr lang="en-AU" sz="800" i="1" dirty="0">
              <a:latin typeface="+mj-lt"/>
            </a:endParaRPr>
          </a:p>
        </p:txBody>
      </p:sp>
      <p:pic>
        <p:nvPicPr>
          <p:cNvPr id="3" name="Picture 2" descr="A group of people posing for a photo&#10;&#10;Description automatically generated with medium confidence">
            <a:extLst>
              <a:ext uri="{FF2B5EF4-FFF2-40B4-BE49-F238E27FC236}">
                <a16:creationId xmlns:a16="http://schemas.microsoft.com/office/drawing/2014/main" id="{F99BDA83-B40B-E449-8D57-0F7E0FD68CA8}"/>
              </a:ext>
            </a:extLst>
          </p:cNvPr>
          <p:cNvPicPr>
            <a:picLocks noChangeAspect="1"/>
          </p:cNvPicPr>
          <p:nvPr/>
        </p:nvPicPr>
        <p:blipFill>
          <a:blip r:embed="rId4"/>
          <a:stretch>
            <a:fillRect/>
          </a:stretch>
        </p:blipFill>
        <p:spPr>
          <a:xfrm>
            <a:off x="379203" y="3309976"/>
            <a:ext cx="3431499" cy="2061910"/>
          </a:xfrm>
          <a:prstGeom prst="rect">
            <a:avLst/>
          </a:prstGeom>
        </p:spPr>
      </p:pic>
      <p:sp>
        <p:nvSpPr>
          <p:cNvPr id="4" name="TextBox 3">
            <a:extLst>
              <a:ext uri="{FF2B5EF4-FFF2-40B4-BE49-F238E27FC236}">
                <a16:creationId xmlns:a16="http://schemas.microsoft.com/office/drawing/2014/main" id="{EA72E89E-6872-EE49-A982-5651397E7FDC}"/>
              </a:ext>
            </a:extLst>
          </p:cNvPr>
          <p:cNvSpPr txBox="1"/>
          <p:nvPr/>
        </p:nvSpPr>
        <p:spPr>
          <a:xfrm>
            <a:off x="4073812" y="4033058"/>
            <a:ext cx="2160240" cy="1338828"/>
          </a:xfrm>
          <a:prstGeom prst="rect">
            <a:avLst/>
          </a:prstGeom>
          <a:noFill/>
        </p:spPr>
        <p:txBody>
          <a:bodyPr wrap="square" rtlCol="0">
            <a:spAutoFit/>
          </a:bodyPr>
          <a:lstStyle/>
          <a:p>
            <a:r>
              <a:rPr lang="en-US" sz="900" dirty="0">
                <a:latin typeface="+mj-lt"/>
              </a:rPr>
              <a:t>Photo of first ever face-to-face ECUR get together </a:t>
            </a:r>
          </a:p>
          <a:p>
            <a:endParaRPr lang="en-US" sz="900" dirty="0">
              <a:latin typeface="+mj-lt"/>
            </a:endParaRPr>
          </a:p>
          <a:p>
            <a:r>
              <a:rPr lang="en-US" sz="900" i="1" dirty="0">
                <a:latin typeface="+mj-lt"/>
              </a:rPr>
              <a:t>Clockwise from left: Dr Zahra Nasreen, Laura Goh, Dr Yuan Wei, Dr Rebecca Clements, Deepti Prasad, Dr Jennifer Kent, Xiao Ma, Dr Sha Liu, Dr Caitlin Buckle, Dr </a:t>
            </a:r>
            <a:r>
              <a:rPr lang="en-US" sz="900" i="1" dirty="0" err="1">
                <a:latin typeface="+mj-lt"/>
              </a:rPr>
              <a:t>Pranita</a:t>
            </a:r>
            <a:r>
              <a:rPr lang="en-US" sz="900" i="1" dirty="0">
                <a:latin typeface="+mj-lt"/>
              </a:rPr>
              <a:t> Shrestha (via Zoom) and Dr Sophia </a:t>
            </a:r>
            <a:r>
              <a:rPr lang="en-US" sz="900" i="1" dirty="0" err="1">
                <a:latin typeface="+mj-lt"/>
              </a:rPr>
              <a:t>Maalsen</a:t>
            </a:r>
            <a:r>
              <a:rPr lang="en-US" sz="900" i="1" dirty="0">
                <a:latin typeface="+mj-lt"/>
              </a:rPr>
              <a:t> </a:t>
            </a:r>
          </a:p>
        </p:txBody>
      </p:sp>
    </p:spTree>
    <p:extLst>
      <p:ext uri="{BB962C8B-B14F-4D97-AF65-F5344CB8AC3E}">
        <p14:creationId xmlns:p14="http://schemas.microsoft.com/office/powerpoint/2010/main" val="515246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2"/>
          </p:nvPr>
        </p:nvSpPr>
        <p:spPr>
          <a:xfrm>
            <a:off x="342418" y="1082213"/>
            <a:ext cx="5514950" cy="375065"/>
          </a:xfrm>
        </p:spPr>
        <p:txBody>
          <a:bodyPr/>
          <a:lstStyle/>
          <a:p>
            <a:pPr>
              <a:defRPr/>
            </a:pPr>
            <a:r>
              <a:rPr lang="en-US" sz="1400" b="1" dirty="0">
                <a:solidFill>
                  <a:srgbClr val="E64626"/>
                </a:solidFill>
              </a:rPr>
              <a:t>Major Publications:</a:t>
            </a:r>
            <a:endParaRPr lang="en-AU" u="sng" dirty="0"/>
          </a:p>
          <a:p>
            <a:endParaRPr lang="en-AU" dirty="0"/>
          </a:p>
          <a:p>
            <a:pPr>
              <a:defRPr/>
            </a:pPr>
            <a:endParaRPr lang="en-US" dirty="0">
              <a:solidFill>
                <a:prstClr val="black"/>
              </a:solidFill>
            </a:endParaRPr>
          </a:p>
          <a:p>
            <a:pPr>
              <a:defRPr/>
            </a:pPr>
            <a:endParaRPr lang="en-US" b="1" dirty="0">
              <a:solidFill>
                <a:srgbClr val="E64626"/>
              </a:solidFill>
            </a:endParaRPr>
          </a:p>
          <a:p>
            <a:pPr>
              <a:defRPr/>
            </a:pPr>
            <a:endParaRPr lang="en-US" b="1" dirty="0">
              <a:solidFill>
                <a:srgbClr val="E64626"/>
              </a:solidFill>
            </a:endParaRPr>
          </a:p>
          <a:p>
            <a:endParaRPr lang="en-US" dirty="0"/>
          </a:p>
        </p:txBody>
      </p:sp>
      <p:sp>
        <p:nvSpPr>
          <p:cNvPr id="2" name="Title 1"/>
          <p:cNvSpPr>
            <a:spLocks noGrp="1"/>
          </p:cNvSpPr>
          <p:nvPr>
            <p:ph type="title"/>
          </p:nvPr>
        </p:nvSpPr>
        <p:spPr/>
        <p:txBody>
          <a:bodyPr/>
          <a:lstStyle/>
          <a:p>
            <a:r>
              <a:rPr lang="en-US" dirty="0"/>
              <a:t>2020 Year in Review</a:t>
            </a:r>
            <a:br>
              <a:rPr lang="en-US" dirty="0"/>
            </a:br>
            <a:r>
              <a:rPr lang="en-US" sz="1800" b="0" dirty="0">
                <a:solidFill>
                  <a:schemeClr val="tx1"/>
                </a:solidFill>
              </a:rPr>
              <a:t>Urban Housing Lab</a:t>
            </a:r>
            <a:endParaRPr lang="en-US" sz="1800" dirty="0"/>
          </a:p>
        </p:txBody>
      </p:sp>
      <p:sp>
        <p:nvSpPr>
          <p:cNvPr id="8" name="Pentagon 7"/>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pic>
        <p:nvPicPr>
          <p:cNvPr id="5" name="Picture 4" descr="Graphical user interface, application&#10;&#10;Description automatically generated">
            <a:hlinkClick r:id="rId2"/>
            <a:extLst>
              <a:ext uri="{FF2B5EF4-FFF2-40B4-BE49-F238E27FC236}">
                <a16:creationId xmlns:a16="http://schemas.microsoft.com/office/drawing/2014/main" id="{049B4053-5230-BF46-BC6A-78A9E813D4FB}"/>
              </a:ext>
            </a:extLst>
          </p:cNvPr>
          <p:cNvPicPr>
            <a:picLocks noChangeAspect="1"/>
          </p:cNvPicPr>
          <p:nvPr/>
        </p:nvPicPr>
        <p:blipFill rotWithShape="1">
          <a:blip r:embed="rId3"/>
          <a:srcRect l="2343" t="537" r="2030" b="878"/>
          <a:stretch/>
        </p:blipFill>
        <p:spPr>
          <a:xfrm>
            <a:off x="5169030" y="6871810"/>
            <a:ext cx="1368152" cy="1995222"/>
          </a:xfrm>
          <a:prstGeom prst="rect">
            <a:avLst/>
          </a:prstGeom>
          <a:ln w="3175">
            <a:solidFill>
              <a:schemeClr val="accent1"/>
            </a:solidFill>
          </a:ln>
        </p:spPr>
      </p:pic>
      <p:pic>
        <p:nvPicPr>
          <p:cNvPr id="7" name="Picture 6" descr="A picture containing diagram&#10;&#10;Description automatically generated">
            <a:hlinkClick r:id="rId4"/>
            <a:extLst>
              <a:ext uri="{FF2B5EF4-FFF2-40B4-BE49-F238E27FC236}">
                <a16:creationId xmlns:a16="http://schemas.microsoft.com/office/drawing/2014/main" id="{9A65E14F-F179-B642-A02A-23245AF538A0}"/>
              </a:ext>
            </a:extLst>
          </p:cNvPr>
          <p:cNvPicPr>
            <a:picLocks noChangeAspect="1"/>
          </p:cNvPicPr>
          <p:nvPr/>
        </p:nvPicPr>
        <p:blipFill rotWithShape="1">
          <a:blip r:embed="rId5"/>
          <a:srcRect l="2342" t="1" r="2029" b="1414"/>
          <a:stretch/>
        </p:blipFill>
        <p:spPr>
          <a:xfrm>
            <a:off x="3553988" y="4147003"/>
            <a:ext cx="1389900" cy="2026939"/>
          </a:xfrm>
          <a:prstGeom prst="rect">
            <a:avLst/>
          </a:prstGeom>
          <a:ln w="3175">
            <a:solidFill>
              <a:schemeClr val="accent1"/>
            </a:solidFill>
          </a:ln>
        </p:spPr>
      </p:pic>
      <p:pic>
        <p:nvPicPr>
          <p:cNvPr id="10" name="Picture 9" descr="Diagram&#10;&#10;Description automatically generated with low confidence">
            <a:hlinkClick r:id="rId6"/>
            <a:extLst>
              <a:ext uri="{FF2B5EF4-FFF2-40B4-BE49-F238E27FC236}">
                <a16:creationId xmlns:a16="http://schemas.microsoft.com/office/drawing/2014/main" id="{9CCA35A5-BD0E-F540-9505-0697873BB7BC}"/>
              </a:ext>
            </a:extLst>
          </p:cNvPr>
          <p:cNvPicPr>
            <a:picLocks noChangeAspect="1"/>
          </p:cNvPicPr>
          <p:nvPr/>
        </p:nvPicPr>
        <p:blipFill rotWithShape="1">
          <a:blip r:embed="rId7"/>
          <a:srcRect l="1519" t="1135" r="2854" b="1235"/>
          <a:stretch/>
        </p:blipFill>
        <p:spPr>
          <a:xfrm>
            <a:off x="5052251" y="1438397"/>
            <a:ext cx="1402077" cy="2026376"/>
          </a:xfrm>
          <a:prstGeom prst="rect">
            <a:avLst/>
          </a:prstGeom>
          <a:ln w="3175">
            <a:solidFill>
              <a:schemeClr val="accent1"/>
            </a:solidFill>
          </a:ln>
        </p:spPr>
      </p:pic>
      <p:pic>
        <p:nvPicPr>
          <p:cNvPr id="12" name="Picture 11" descr="Graphical user interface&#10;&#10;Description automatically generated">
            <a:hlinkClick r:id="rId8"/>
            <a:extLst>
              <a:ext uri="{FF2B5EF4-FFF2-40B4-BE49-F238E27FC236}">
                <a16:creationId xmlns:a16="http://schemas.microsoft.com/office/drawing/2014/main" id="{F4BD58D8-8935-A54B-8BCC-56B77FE3F021}"/>
              </a:ext>
            </a:extLst>
          </p:cNvPr>
          <p:cNvPicPr>
            <a:picLocks noChangeAspect="1"/>
          </p:cNvPicPr>
          <p:nvPr/>
        </p:nvPicPr>
        <p:blipFill rotWithShape="1">
          <a:blip r:embed="rId9"/>
          <a:srcRect l="2445" t="1414" b="1"/>
          <a:stretch/>
        </p:blipFill>
        <p:spPr>
          <a:xfrm>
            <a:off x="1991591" y="4147003"/>
            <a:ext cx="1437409" cy="2052648"/>
          </a:xfrm>
          <a:prstGeom prst="rect">
            <a:avLst/>
          </a:prstGeom>
          <a:ln w="3175">
            <a:solidFill>
              <a:schemeClr val="accent1"/>
            </a:solidFill>
          </a:ln>
        </p:spPr>
      </p:pic>
      <p:pic>
        <p:nvPicPr>
          <p:cNvPr id="14" name="Picture 13" descr="A picture containing graphical user interface&#10;&#10;Description automatically generated">
            <a:hlinkClick r:id="rId10"/>
            <a:extLst>
              <a:ext uri="{FF2B5EF4-FFF2-40B4-BE49-F238E27FC236}">
                <a16:creationId xmlns:a16="http://schemas.microsoft.com/office/drawing/2014/main" id="{A731325B-4C68-9D41-8908-306D7E4997DD}"/>
              </a:ext>
            </a:extLst>
          </p:cNvPr>
          <p:cNvPicPr>
            <a:picLocks noChangeAspect="1"/>
          </p:cNvPicPr>
          <p:nvPr/>
        </p:nvPicPr>
        <p:blipFill rotWithShape="1">
          <a:blip r:embed="rId11"/>
          <a:srcRect l="2343" t="991" r="2029" b="520"/>
          <a:stretch/>
        </p:blipFill>
        <p:spPr>
          <a:xfrm>
            <a:off x="342418" y="4132186"/>
            <a:ext cx="1425160" cy="2067465"/>
          </a:xfrm>
          <a:prstGeom prst="rect">
            <a:avLst/>
          </a:prstGeom>
          <a:ln w="3175">
            <a:solidFill>
              <a:schemeClr val="accent1"/>
            </a:solidFill>
          </a:ln>
        </p:spPr>
      </p:pic>
      <p:pic>
        <p:nvPicPr>
          <p:cNvPr id="16" name="Picture 15" descr="Diagram&#10;&#10;Description automatically generated">
            <a:hlinkClick r:id="rId12"/>
            <a:extLst>
              <a:ext uri="{FF2B5EF4-FFF2-40B4-BE49-F238E27FC236}">
                <a16:creationId xmlns:a16="http://schemas.microsoft.com/office/drawing/2014/main" id="{4CC635CB-AFD9-4E45-A0C3-5D5EEDA85526}"/>
              </a:ext>
            </a:extLst>
          </p:cNvPr>
          <p:cNvPicPr>
            <a:picLocks noChangeAspect="1"/>
          </p:cNvPicPr>
          <p:nvPr/>
        </p:nvPicPr>
        <p:blipFill rotWithShape="1">
          <a:blip r:embed="rId13"/>
          <a:srcRect l="2399" t="1391" r="266" b="559"/>
          <a:stretch/>
        </p:blipFill>
        <p:spPr>
          <a:xfrm>
            <a:off x="3502888" y="1433335"/>
            <a:ext cx="1437514" cy="2041144"/>
          </a:xfrm>
          <a:prstGeom prst="rect">
            <a:avLst/>
          </a:prstGeom>
          <a:ln w="3175">
            <a:solidFill>
              <a:schemeClr val="accent1"/>
            </a:solidFill>
          </a:ln>
        </p:spPr>
      </p:pic>
      <p:pic>
        <p:nvPicPr>
          <p:cNvPr id="18" name="Picture 17" descr="Graphical user interface&#10;&#10;Description automatically generated">
            <a:hlinkClick r:id="rId14"/>
            <a:extLst>
              <a:ext uri="{FF2B5EF4-FFF2-40B4-BE49-F238E27FC236}">
                <a16:creationId xmlns:a16="http://schemas.microsoft.com/office/drawing/2014/main" id="{A1BA4AAA-793C-D349-AA07-BA7CAE8B1077}"/>
              </a:ext>
            </a:extLst>
          </p:cNvPr>
          <p:cNvPicPr>
            <a:picLocks noChangeAspect="1"/>
          </p:cNvPicPr>
          <p:nvPr/>
        </p:nvPicPr>
        <p:blipFill rotWithShape="1">
          <a:blip r:embed="rId15"/>
          <a:srcRect l="773" t="1452" r="1690" b="2872"/>
          <a:stretch/>
        </p:blipFill>
        <p:spPr>
          <a:xfrm>
            <a:off x="3553988" y="6871520"/>
            <a:ext cx="1466185" cy="2041144"/>
          </a:xfrm>
          <a:prstGeom prst="rect">
            <a:avLst/>
          </a:prstGeom>
          <a:ln w="3175">
            <a:solidFill>
              <a:schemeClr val="accent1"/>
            </a:solidFill>
          </a:ln>
        </p:spPr>
      </p:pic>
      <p:pic>
        <p:nvPicPr>
          <p:cNvPr id="20" name="Picture 19" descr="Website&#10;&#10;Description automatically generated">
            <a:hlinkClick r:id="rId16"/>
            <a:extLst>
              <a:ext uri="{FF2B5EF4-FFF2-40B4-BE49-F238E27FC236}">
                <a16:creationId xmlns:a16="http://schemas.microsoft.com/office/drawing/2014/main" id="{33E31396-36FE-8A49-8553-8A6FDFBE87AD}"/>
              </a:ext>
            </a:extLst>
          </p:cNvPr>
          <p:cNvPicPr>
            <a:picLocks noChangeAspect="1"/>
          </p:cNvPicPr>
          <p:nvPr/>
        </p:nvPicPr>
        <p:blipFill rotWithShape="1">
          <a:blip r:embed="rId17"/>
          <a:srcRect l="3468" t="3510" r="2827" b="2660"/>
          <a:stretch/>
        </p:blipFill>
        <p:spPr>
          <a:xfrm>
            <a:off x="5090424" y="4154891"/>
            <a:ext cx="1446758" cy="2036872"/>
          </a:xfrm>
          <a:prstGeom prst="rect">
            <a:avLst/>
          </a:prstGeom>
          <a:ln w="3175">
            <a:solidFill>
              <a:schemeClr val="accent1"/>
            </a:solidFill>
          </a:ln>
        </p:spPr>
      </p:pic>
      <p:sp>
        <p:nvSpPr>
          <p:cNvPr id="3" name="TextBox 2">
            <a:extLst>
              <a:ext uri="{FF2B5EF4-FFF2-40B4-BE49-F238E27FC236}">
                <a16:creationId xmlns:a16="http://schemas.microsoft.com/office/drawing/2014/main" id="{E59E090F-B4C3-914B-B0E7-10F1B5CC4AC5}"/>
              </a:ext>
            </a:extLst>
          </p:cNvPr>
          <p:cNvSpPr txBox="1"/>
          <p:nvPr/>
        </p:nvSpPr>
        <p:spPr>
          <a:xfrm>
            <a:off x="5258663" y="8991758"/>
            <a:ext cx="1110280" cy="338554"/>
          </a:xfrm>
          <a:prstGeom prst="rect">
            <a:avLst/>
          </a:prstGeom>
          <a:noFill/>
        </p:spPr>
        <p:txBody>
          <a:bodyPr wrap="square" rtlCol="0">
            <a:spAutoFit/>
          </a:bodyPr>
          <a:lstStyle/>
          <a:p>
            <a:pPr algn="ctr"/>
            <a:r>
              <a:rPr lang="en-US" sz="800" i="1" dirty="0">
                <a:hlinkClick r:id="rId18"/>
              </a:rPr>
              <a:t>Climate change, housing and health</a:t>
            </a:r>
            <a:endParaRPr lang="en-US" sz="800" i="1" dirty="0"/>
          </a:p>
        </p:txBody>
      </p:sp>
      <p:sp>
        <p:nvSpPr>
          <p:cNvPr id="15" name="TextBox 14">
            <a:extLst>
              <a:ext uri="{FF2B5EF4-FFF2-40B4-BE49-F238E27FC236}">
                <a16:creationId xmlns:a16="http://schemas.microsoft.com/office/drawing/2014/main" id="{CCC7C842-643A-D740-8DB8-48D7712F02D5}"/>
              </a:ext>
            </a:extLst>
          </p:cNvPr>
          <p:cNvSpPr txBox="1"/>
          <p:nvPr/>
        </p:nvSpPr>
        <p:spPr>
          <a:xfrm>
            <a:off x="3598244" y="9036498"/>
            <a:ext cx="1301388" cy="461665"/>
          </a:xfrm>
          <a:prstGeom prst="rect">
            <a:avLst/>
          </a:prstGeom>
          <a:noFill/>
        </p:spPr>
        <p:txBody>
          <a:bodyPr wrap="square" rtlCol="0">
            <a:spAutoFit/>
          </a:bodyPr>
          <a:lstStyle/>
          <a:p>
            <a:pPr algn="ctr"/>
            <a:r>
              <a:rPr lang="en-US" sz="800" i="1" dirty="0">
                <a:hlinkClick r:id="rId14"/>
              </a:rPr>
              <a:t>Improving outcomes for apartment residents and neighbourhoods</a:t>
            </a:r>
            <a:endParaRPr lang="en-US" sz="800" i="1" dirty="0"/>
          </a:p>
        </p:txBody>
      </p:sp>
      <p:sp>
        <p:nvSpPr>
          <p:cNvPr id="17" name="TextBox 16">
            <a:extLst>
              <a:ext uri="{FF2B5EF4-FFF2-40B4-BE49-F238E27FC236}">
                <a16:creationId xmlns:a16="http://schemas.microsoft.com/office/drawing/2014/main" id="{5C309EB5-BBA3-2749-AC63-2E5A1E4759EB}"/>
              </a:ext>
            </a:extLst>
          </p:cNvPr>
          <p:cNvSpPr txBox="1"/>
          <p:nvPr/>
        </p:nvSpPr>
        <p:spPr>
          <a:xfrm>
            <a:off x="3477885" y="3554296"/>
            <a:ext cx="1301388" cy="338554"/>
          </a:xfrm>
          <a:prstGeom prst="rect">
            <a:avLst/>
          </a:prstGeom>
          <a:noFill/>
        </p:spPr>
        <p:txBody>
          <a:bodyPr wrap="square" rtlCol="0">
            <a:spAutoFit/>
          </a:bodyPr>
          <a:lstStyle/>
          <a:p>
            <a:pPr algn="ctr"/>
            <a:r>
              <a:rPr lang="en-US" sz="800" i="1" dirty="0">
                <a:hlinkClick r:id="rId12"/>
              </a:rPr>
              <a:t>Urban regulation and diverse housing supply</a:t>
            </a:r>
            <a:endParaRPr lang="en-US" sz="800" i="1" dirty="0"/>
          </a:p>
        </p:txBody>
      </p:sp>
      <p:sp>
        <p:nvSpPr>
          <p:cNvPr id="19" name="TextBox 18">
            <a:extLst>
              <a:ext uri="{FF2B5EF4-FFF2-40B4-BE49-F238E27FC236}">
                <a16:creationId xmlns:a16="http://schemas.microsoft.com/office/drawing/2014/main" id="{C2471BD9-174F-A648-B7F0-3D8868FC572C}"/>
              </a:ext>
            </a:extLst>
          </p:cNvPr>
          <p:cNvSpPr txBox="1"/>
          <p:nvPr/>
        </p:nvSpPr>
        <p:spPr>
          <a:xfrm>
            <a:off x="1919957" y="6280338"/>
            <a:ext cx="1301388" cy="461665"/>
          </a:xfrm>
          <a:prstGeom prst="rect">
            <a:avLst/>
          </a:prstGeom>
          <a:noFill/>
        </p:spPr>
        <p:txBody>
          <a:bodyPr wrap="square" rtlCol="0">
            <a:spAutoFit/>
          </a:bodyPr>
          <a:lstStyle/>
          <a:p>
            <a:pPr algn="ctr"/>
            <a:r>
              <a:rPr lang="en-US" sz="800" i="1" dirty="0">
                <a:hlinkClick r:id="rId19"/>
              </a:rPr>
              <a:t>Strategic planning, ‘city deals’ and affordable housing</a:t>
            </a:r>
            <a:endParaRPr lang="en-US" sz="800" i="1" dirty="0"/>
          </a:p>
        </p:txBody>
      </p:sp>
      <p:sp>
        <p:nvSpPr>
          <p:cNvPr id="22" name="TextBox 21">
            <a:extLst>
              <a:ext uri="{FF2B5EF4-FFF2-40B4-BE49-F238E27FC236}">
                <a16:creationId xmlns:a16="http://schemas.microsoft.com/office/drawing/2014/main" id="{B55F2764-FEC7-934E-9BC5-0B31BB82B1C3}"/>
              </a:ext>
            </a:extLst>
          </p:cNvPr>
          <p:cNvSpPr txBox="1"/>
          <p:nvPr/>
        </p:nvSpPr>
        <p:spPr>
          <a:xfrm>
            <a:off x="5038617" y="3538548"/>
            <a:ext cx="1360531" cy="461665"/>
          </a:xfrm>
          <a:prstGeom prst="rect">
            <a:avLst/>
          </a:prstGeom>
          <a:noFill/>
        </p:spPr>
        <p:txBody>
          <a:bodyPr wrap="square" rtlCol="0">
            <a:spAutoFit/>
          </a:bodyPr>
          <a:lstStyle/>
          <a:p>
            <a:pPr algn="ctr"/>
            <a:r>
              <a:rPr lang="en-US" sz="800" i="1" dirty="0">
                <a:hlinkClick r:id="rId6"/>
              </a:rPr>
              <a:t>Responding to the pandemic, can building homes rebuild Australia?</a:t>
            </a:r>
            <a:endParaRPr lang="en-US" sz="800" i="1" dirty="0"/>
          </a:p>
        </p:txBody>
      </p:sp>
      <p:sp>
        <p:nvSpPr>
          <p:cNvPr id="23" name="TextBox 22">
            <a:extLst>
              <a:ext uri="{FF2B5EF4-FFF2-40B4-BE49-F238E27FC236}">
                <a16:creationId xmlns:a16="http://schemas.microsoft.com/office/drawing/2014/main" id="{C6D23ABC-1B0E-3640-AACB-4BEE0AB61086}"/>
              </a:ext>
            </a:extLst>
          </p:cNvPr>
          <p:cNvSpPr txBox="1"/>
          <p:nvPr/>
        </p:nvSpPr>
        <p:spPr>
          <a:xfrm>
            <a:off x="360838" y="6280338"/>
            <a:ext cx="1360531" cy="461665"/>
          </a:xfrm>
          <a:prstGeom prst="rect">
            <a:avLst/>
          </a:prstGeom>
          <a:noFill/>
        </p:spPr>
        <p:txBody>
          <a:bodyPr wrap="square" rtlCol="0">
            <a:spAutoFit/>
          </a:bodyPr>
          <a:lstStyle/>
          <a:p>
            <a:pPr algn="ctr"/>
            <a:r>
              <a:rPr lang="en-US" sz="800" i="1" dirty="0">
                <a:hlinkClick r:id="rId10"/>
              </a:rPr>
              <a:t>The uneven distribution of housing supply 2006-2016</a:t>
            </a:r>
            <a:endParaRPr lang="en-US" sz="800" i="1" dirty="0"/>
          </a:p>
        </p:txBody>
      </p:sp>
      <p:sp>
        <p:nvSpPr>
          <p:cNvPr id="24" name="TextBox 23">
            <a:extLst>
              <a:ext uri="{FF2B5EF4-FFF2-40B4-BE49-F238E27FC236}">
                <a16:creationId xmlns:a16="http://schemas.microsoft.com/office/drawing/2014/main" id="{23AF339C-BD65-4545-9262-FED5645B0ACF}"/>
              </a:ext>
            </a:extLst>
          </p:cNvPr>
          <p:cNvSpPr txBox="1"/>
          <p:nvPr/>
        </p:nvSpPr>
        <p:spPr>
          <a:xfrm>
            <a:off x="5052223" y="6239253"/>
            <a:ext cx="1360531" cy="338554"/>
          </a:xfrm>
          <a:prstGeom prst="rect">
            <a:avLst/>
          </a:prstGeom>
          <a:noFill/>
        </p:spPr>
        <p:txBody>
          <a:bodyPr wrap="square" rtlCol="0">
            <a:spAutoFit/>
          </a:bodyPr>
          <a:lstStyle/>
          <a:p>
            <a:pPr algn="ctr"/>
            <a:r>
              <a:rPr lang="en-US" sz="800" i="1" dirty="0">
                <a:hlinkClick r:id="rId16"/>
              </a:rPr>
              <a:t>Marginal housing during COVID-19</a:t>
            </a:r>
            <a:endParaRPr lang="en-US" sz="800" i="1" dirty="0"/>
          </a:p>
        </p:txBody>
      </p:sp>
      <p:sp>
        <p:nvSpPr>
          <p:cNvPr id="25" name="TextBox 24">
            <a:extLst>
              <a:ext uri="{FF2B5EF4-FFF2-40B4-BE49-F238E27FC236}">
                <a16:creationId xmlns:a16="http://schemas.microsoft.com/office/drawing/2014/main" id="{7318E7A7-5E01-EF4C-9932-986ED1897C85}"/>
              </a:ext>
            </a:extLst>
          </p:cNvPr>
          <p:cNvSpPr txBox="1"/>
          <p:nvPr/>
        </p:nvSpPr>
        <p:spPr>
          <a:xfrm>
            <a:off x="3477885" y="6301409"/>
            <a:ext cx="1360531" cy="215444"/>
          </a:xfrm>
          <a:prstGeom prst="rect">
            <a:avLst/>
          </a:prstGeom>
          <a:noFill/>
        </p:spPr>
        <p:txBody>
          <a:bodyPr wrap="square" rtlCol="0">
            <a:spAutoFit/>
          </a:bodyPr>
          <a:lstStyle/>
          <a:p>
            <a:pPr algn="ctr"/>
            <a:r>
              <a:rPr lang="en-US" sz="800" i="1" dirty="0">
                <a:hlinkClick r:id="rId20"/>
              </a:rPr>
              <a:t>Smart Publics</a:t>
            </a:r>
            <a:endParaRPr lang="en-US" sz="800" i="1" dirty="0"/>
          </a:p>
        </p:txBody>
      </p:sp>
      <p:pic>
        <p:nvPicPr>
          <p:cNvPr id="9" name="Picture 8" descr="Text&#10;&#10;Description automatically generated">
            <a:extLst>
              <a:ext uri="{FF2B5EF4-FFF2-40B4-BE49-F238E27FC236}">
                <a16:creationId xmlns:a16="http://schemas.microsoft.com/office/drawing/2014/main" id="{F3E7A880-A650-C44B-A2D8-61E0211C2769}"/>
              </a:ext>
            </a:extLst>
          </p:cNvPr>
          <p:cNvPicPr>
            <a:picLocks noChangeAspect="1"/>
          </p:cNvPicPr>
          <p:nvPr/>
        </p:nvPicPr>
        <p:blipFill rotWithShape="1">
          <a:blip r:embed="rId21"/>
          <a:srcRect l="1513" t="2029" r="4187" b="3492"/>
          <a:stretch/>
        </p:blipFill>
        <p:spPr>
          <a:xfrm>
            <a:off x="370842" y="6896991"/>
            <a:ext cx="1433811" cy="2026939"/>
          </a:xfrm>
          <a:prstGeom prst="rect">
            <a:avLst/>
          </a:prstGeom>
          <a:ln w="3175">
            <a:solidFill>
              <a:schemeClr val="accent1"/>
            </a:solidFill>
          </a:ln>
        </p:spPr>
      </p:pic>
      <p:sp>
        <p:nvSpPr>
          <p:cNvPr id="11" name="TextBox 10">
            <a:extLst>
              <a:ext uri="{FF2B5EF4-FFF2-40B4-BE49-F238E27FC236}">
                <a16:creationId xmlns:a16="http://schemas.microsoft.com/office/drawing/2014/main" id="{363E4A12-D887-0641-AA72-D776EA2A39F3}"/>
              </a:ext>
            </a:extLst>
          </p:cNvPr>
          <p:cNvSpPr txBox="1"/>
          <p:nvPr/>
        </p:nvSpPr>
        <p:spPr>
          <a:xfrm>
            <a:off x="240118" y="9063875"/>
            <a:ext cx="1601970" cy="415498"/>
          </a:xfrm>
          <a:prstGeom prst="rect">
            <a:avLst/>
          </a:prstGeom>
          <a:noFill/>
        </p:spPr>
        <p:txBody>
          <a:bodyPr wrap="square" rtlCol="0">
            <a:spAutoFit/>
          </a:bodyPr>
          <a:lstStyle/>
          <a:p>
            <a:pPr algn="ctr"/>
            <a:r>
              <a:rPr lang="en-US" sz="700" i="1" dirty="0">
                <a:hlinkClick r:id="rId22"/>
              </a:rPr>
              <a:t>Potential private sector roles in affordable housing supply in Australia </a:t>
            </a:r>
            <a:endParaRPr lang="en-US" sz="700" i="1" dirty="0"/>
          </a:p>
        </p:txBody>
      </p:sp>
      <p:pic>
        <p:nvPicPr>
          <p:cNvPr id="13" name="Picture 12">
            <a:extLst>
              <a:ext uri="{FF2B5EF4-FFF2-40B4-BE49-F238E27FC236}">
                <a16:creationId xmlns:a16="http://schemas.microsoft.com/office/drawing/2014/main" id="{9F4083DE-0FB1-B942-BED9-074147441075}"/>
              </a:ext>
            </a:extLst>
          </p:cNvPr>
          <p:cNvPicPr>
            <a:picLocks noChangeAspect="1"/>
          </p:cNvPicPr>
          <p:nvPr/>
        </p:nvPicPr>
        <p:blipFill>
          <a:blip r:embed="rId23"/>
          <a:stretch>
            <a:fillRect/>
          </a:stretch>
        </p:blipFill>
        <p:spPr>
          <a:xfrm>
            <a:off x="1995188" y="6878343"/>
            <a:ext cx="1433811" cy="2027499"/>
          </a:xfrm>
          <a:prstGeom prst="rect">
            <a:avLst/>
          </a:prstGeom>
          <a:ln w="3175">
            <a:solidFill>
              <a:srgbClr val="E64626"/>
            </a:solidFill>
          </a:ln>
        </p:spPr>
      </p:pic>
      <p:sp>
        <p:nvSpPr>
          <p:cNvPr id="21" name="TextBox 20">
            <a:extLst>
              <a:ext uri="{FF2B5EF4-FFF2-40B4-BE49-F238E27FC236}">
                <a16:creationId xmlns:a16="http://schemas.microsoft.com/office/drawing/2014/main" id="{8F63E204-052D-634A-9E59-80011650B8BB}"/>
              </a:ext>
            </a:extLst>
          </p:cNvPr>
          <p:cNvSpPr txBox="1"/>
          <p:nvPr/>
        </p:nvSpPr>
        <p:spPr>
          <a:xfrm>
            <a:off x="1902166" y="9063875"/>
            <a:ext cx="1526833" cy="307777"/>
          </a:xfrm>
          <a:prstGeom prst="rect">
            <a:avLst/>
          </a:prstGeom>
          <a:noFill/>
        </p:spPr>
        <p:txBody>
          <a:bodyPr wrap="square" rtlCol="0">
            <a:spAutoFit/>
          </a:bodyPr>
          <a:lstStyle/>
          <a:p>
            <a:pPr algn="ctr"/>
            <a:r>
              <a:rPr lang="en-US" sz="700" i="1" dirty="0">
                <a:hlinkClick r:id="rId24"/>
              </a:rPr>
              <a:t>Secondary Dwellings in Central and Southern Sydney</a:t>
            </a:r>
            <a:endParaRPr lang="en-US" sz="700" i="1" dirty="0"/>
          </a:p>
        </p:txBody>
      </p:sp>
      <p:pic>
        <p:nvPicPr>
          <p:cNvPr id="26" name="Picture 25" descr="A close - up of a sign&#10;&#10;Description automatically generated with medium confidence">
            <a:extLst>
              <a:ext uri="{FF2B5EF4-FFF2-40B4-BE49-F238E27FC236}">
                <a16:creationId xmlns:a16="http://schemas.microsoft.com/office/drawing/2014/main" id="{62F763F7-F533-4B34-97D5-B23E6EE9FD0A}"/>
              </a:ext>
            </a:extLst>
          </p:cNvPr>
          <p:cNvPicPr>
            <a:picLocks noChangeAspect="1"/>
          </p:cNvPicPr>
          <p:nvPr/>
        </p:nvPicPr>
        <p:blipFill>
          <a:blip r:embed="rId25"/>
          <a:stretch>
            <a:fillRect/>
          </a:stretch>
        </p:blipFill>
        <p:spPr>
          <a:xfrm>
            <a:off x="1952729" y="1437835"/>
            <a:ext cx="1333667" cy="2026938"/>
          </a:xfrm>
          <a:prstGeom prst="rect">
            <a:avLst/>
          </a:prstGeom>
          <a:ln w="3175">
            <a:solidFill>
              <a:schemeClr val="accent1"/>
            </a:solidFill>
          </a:ln>
        </p:spPr>
      </p:pic>
      <p:sp>
        <p:nvSpPr>
          <p:cNvPr id="6" name="TextBox 5">
            <a:extLst>
              <a:ext uri="{FF2B5EF4-FFF2-40B4-BE49-F238E27FC236}">
                <a16:creationId xmlns:a16="http://schemas.microsoft.com/office/drawing/2014/main" id="{490ECAC0-3E93-6C4B-8E97-89378EF9A2F3}"/>
              </a:ext>
            </a:extLst>
          </p:cNvPr>
          <p:cNvSpPr txBox="1"/>
          <p:nvPr/>
        </p:nvSpPr>
        <p:spPr>
          <a:xfrm>
            <a:off x="342418" y="1468059"/>
            <a:ext cx="1400551" cy="2446824"/>
          </a:xfrm>
          <a:prstGeom prst="rect">
            <a:avLst/>
          </a:prstGeom>
          <a:noFill/>
        </p:spPr>
        <p:txBody>
          <a:bodyPr wrap="square" rtlCol="0">
            <a:spAutoFit/>
          </a:bodyPr>
          <a:lstStyle/>
          <a:p>
            <a:r>
              <a:rPr lang="en-US" sz="1100" dirty="0">
                <a:latin typeface="+mj-lt"/>
              </a:rPr>
              <a:t>Lab members led and collaborated on a number of important research publications this year dealing with housing and the COVID-19 Pandemic; affordable housing supply; apartment design, climate change, and health. </a:t>
            </a:r>
          </a:p>
          <a:p>
            <a:endParaRPr lang="en-US" sz="3200" dirty="0">
              <a:latin typeface="+mj-lt"/>
            </a:endParaRPr>
          </a:p>
        </p:txBody>
      </p:sp>
      <p:sp>
        <p:nvSpPr>
          <p:cNvPr id="27" name="TextBox 26">
            <a:extLst>
              <a:ext uri="{FF2B5EF4-FFF2-40B4-BE49-F238E27FC236}">
                <a16:creationId xmlns:a16="http://schemas.microsoft.com/office/drawing/2014/main" id="{67ED49E9-DC6F-E644-80F8-E2A79384F7A3}"/>
              </a:ext>
            </a:extLst>
          </p:cNvPr>
          <p:cNvSpPr txBox="1"/>
          <p:nvPr/>
        </p:nvSpPr>
        <p:spPr>
          <a:xfrm>
            <a:off x="1952729" y="3530254"/>
            <a:ext cx="1301388" cy="338554"/>
          </a:xfrm>
          <a:prstGeom prst="rect">
            <a:avLst/>
          </a:prstGeom>
          <a:noFill/>
        </p:spPr>
        <p:txBody>
          <a:bodyPr wrap="square" rtlCol="0">
            <a:spAutoFit/>
          </a:bodyPr>
          <a:lstStyle/>
          <a:p>
            <a:pPr algn="ctr"/>
            <a:r>
              <a:rPr lang="en-US" sz="800" i="1" dirty="0">
                <a:hlinkClick r:id="rId26"/>
              </a:rPr>
              <a:t>Understanding Urbanism</a:t>
            </a:r>
            <a:endParaRPr lang="en-US" sz="800" i="1" dirty="0"/>
          </a:p>
        </p:txBody>
      </p:sp>
    </p:spTree>
    <p:extLst>
      <p:ext uri="{BB962C8B-B14F-4D97-AF65-F5344CB8AC3E}">
        <p14:creationId xmlns:p14="http://schemas.microsoft.com/office/powerpoint/2010/main" val="3573453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3"/>
          </p:nvPr>
        </p:nvSpPr>
        <p:spPr>
          <a:xfrm>
            <a:off x="362322" y="1280593"/>
            <a:ext cx="6134840" cy="5040559"/>
          </a:xfrm>
        </p:spPr>
        <p:txBody>
          <a:bodyPr spcCol="180000"/>
          <a:lstStyle/>
          <a:p>
            <a:r>
              <a:rPr lang="en-US" sz="1600" b="1" dirty="0">
                <a:solidFill>
                  <a:schemeClr val="accent1"/>
                </a:solidFill>
              </a:rPr>
              <a:t>Research Projects Commenced in 2020:</a:t>
            </a:r>
          </a:p>
          <a:p>
            <a:endParaRPr lang="en-AU" i="1" dirty="0"/>
          </a:p>
          <a:p>
            <a:r>
              <a:rPr lang="en-AU" sz="1000" i="1" dirty="0"/>
              <a:t>Affordable Rental Housing Development under the State Environmental Planning Policy (Affordable Rental Housing) 2009-2019</a:t>
            </a:r>
            <a:r>
              <a:rPr lang="en-AU" sz="1000" dirty="0"/>
              <a:t>, </a:t>
            </a:r>
            <a:r>
              <a:rPr lang="en-AU" sz="1000" b="1" dirty="0"/>
              <a:t>Gilbert C, Liu S, </a:t>
            </a:r>
            <a:r>
              <a:rPr lang="en-AU" sz="1000" b="1" dirty="0" err="1"/>
              <a:t>Gurran</a:t>
            </a:r>
            <a:r>
              <a:rPr lang="en-AU" sz="1000" b="1" dirty="0"/>
              <a:t> N</a:t>
            </a:r>
            <a:r>
              <a:rPr lang="en-AU" sz="1000" dirty="0"/>
              <a:t>, The Community Housing Industry Association NSW</a:t>
            </a:r>
          </a:p>
          <a:p>
            <a:endParaRPr lang="en-AU" sz="1000" i="1" dirty="0"/>
          </a:p>
          <a:p>
            <a:r>
              <a:rPr lang="en-AU" sz="1000" i="1" dirty="0">
                <a:hlinkClick r:id="rId2"/>
              </a:rPr>
              <a:t>Hacking Housing: Technologies, processes and practices of housing futures</a:t>
            </a:r>
            <a:r>
              <a:rPr lang="en-AU" sz="1000" dirty="0"/>
              <a:t>, </a:t>
            </a:r>
            <a:r>
              <a:rPr lang="en-AU" sz="1000" b="1" dirty="0" err="1"/>
              <a:t>Maalsen</a:t>
            </a:r>
            <a:r>
              <a:rPr lang="en-AU" sz="1000" b="1" dirty="0"/>
              <a:t> S, </a:t>
            </a:r>
            <a:r>
              <a:rPr lang="en-AU" sz="1000" dirty="0"/>
              <a:t>Australian Research Council (ARC)/Discovery Early Career Researcher Award (DECRA)</a:t>
            </a:r>
            <a:endParaRPr lang="en-US" sz="1000" i="1" dirty="0"/>
          </a:p>
          <a:p>
            <a:endParaRPr lang="en-US" sz="1000" i="1" dirty="0"/>
          </a:p>
          <a:p>
            <a:r>
              <a:rPr lang="en-US" sz="1000" i="1" dirty="0">
                <a:hlinkClick r:id="rId3"/>
              </a:rPr>
              <a:t>Hidden housing crisis? Urban planning and informal housing supply</a:t>
            </a:r>
            <a:r>
              <a:rPr lang="en-US" sz="1000" dirty="0"/>
              <a:t>, </a:t>
            </a:r>
            <a:r>
              <a:rPr lang="en-US" sz="1000" b="1" dirty="0" err="1"/>
              <a:t>Gurran</a:t>
            </a:r>
            <a:r>
              <a:rPr lang="en-US" sz="1000" b="1" dirty="0"/>
              <a:t> N,</a:t>
            </a:r>
            <a:r>
              <a:rPr lang="en-US" sz="1000" dirty="0"/>
              <a:t> Australian Research Council (ARC)/Discovery Projects (DP)</a:t>
            </a:r>
          </a:p>
          <a:p>
            <a:pPr>
              <a:defRPr/>
            </a:pPr>
            <a:endParaRPr lang="en-US" sz="1000" i="1" dirty="0"/>
          </a:p>
          <a:p>
            <a:r>
              <a:rPr lang="en-US" sz="1000" i="1" dirty="0">
                <a:hlinkClick r:id="rId4"/>
              </a:rPr>
              <a:t>Housing key workers: scoping challenges, aspirations and policy responses for Australian cities</a:t>
            </a:r>
            <a:r>
              <a:rPr lang="en-US" sz="1000" dirty="0"/>
              <a:t>, </a:t>
            </a:r>
            <a:r>
              <a:rPr lang="en-US" sz="1000" b="1" dirty="0"/>
              <a:t>Gilbert C, Zhang Y, </a:t>
            </a:r>
            <a:r>
              <a:rPr lang="en-US" sz="1000" b="1" dirty="0" err="1"/>
              <a:t>Gurran</a:t>
            </a:r>
            <a:r>
              <a:rPr lang="en-US" sz="1000" b="1" dirty="0"/>
              <a:t> N</a:t>
            </a:r>
            <a:r>
              <a:rPr lang="en-US" sz="1000" dirty="0"/>
              <a:t>, Australian Housing and Urban Research Institute Ltd/National Housing Research Program - Research Projects</a:t>
            </a:r>
          </a:p>
          <a:p>
            <a:endParaRPr lang="en-US" sz="1000" i="1" dirty="0"/>
          </a:p>
          <a:p>
            <a:r>
              <a:rPr lang="en-US" sz="1000" i="1" dirty="0">
                <a:hlinkClick r:id="rId5"/>
              </a:rPr>
              <a:t>Informal, marginal, and short-term accommodation under Covid-19: housing system risks and opportunities</a:t>
            </a:r>
            <a:r>
              <a:rPr lang="en-US" sz="1000" dirty="0"/>
              <a:t>, </a:t>
            </a:r>
            <a:r>
              <a:rPr lang="en-US" sz="1000" b="1" dirty="0"/>
              <a:t>Buckle C, </a:t>
            </a:r>
            <a:r>
              <a:rPr lang="en-US" sz="1000" b="1" dirty="0" err="1"/>
              <a:t>Gurran</a:t>
            </a:r>
            <a:r>
              <a:rPr lang="en-US" sz="1000" b="1" dirty="0"/>
              <a:t> N, </a:t>
            </a:r>
            <a:r>
              <a:rPr lang="en-US" sz="1000" dirty="0" err="1"/>
              <a:t>Phibbs</a:t>
            </a:r>
            <a:r>
              <a:rPr lang="en-US" sz="1000" dirty="0"/>
              <a:t> P, Harris P, Lea T, Shrivastava, R Australian Housing and Urban Research Institute Ltd/AHURI Project Grants</a:t>
            </a:r>
          </a:p>
          <a:p>
            <a:endParaRPr lang="en-US" sz="1000" dirty="0"/>
          </a:p>
          <a:p>
            <a:r>
              <a:rPr lang="en-US" sz="1000" i="1" dirty="0">
                <a:hlinkClick r:id="rId6"/>
              </a:rPr>
              <a:t>Infrastructure Governance Incubator: From Strategic Planning to Project Delivery</a:t>
            </a:r>
            <a:r>
              <a:rPr lang="en-US" sz="1000" dirty="0"/>
              <a:t>, </a:t>
            </a:r>
            <a:r>
              <a:rPr lang="en-US" sz="1000" b="1" dirty="0"/>
              <a:t>Alizadeh T, Searle G, </a:t>
            </a:r>
            <a:r>
              <a:rPr lang="en-US" sz="1000" dirty="0"/>
              <a:t>The Henry Halloran Trust/Incubator</a:t>
            </a:r>
          </a:p>
          <a:p>
            <a:endParaRPr lang="en-US" sz="1000" dirty="0"/>
          </a:p>
          <a:p>
            <a:endParaRPr lang="en-AU" sz="1000" i="1" dirty="0"/>
          </a:p>
          <a:p>
            <a:endParaRPr lang="en-AU" sz="1000" i="1" dirty="0"/>
          </a:p>
          <a:p>
            <a:endParaRPr lang="en-AU" sz="1000" i="1" dirty="0"/>
          </a:p>
          <a:p>
            <a:endParaRPr lang="en-AU" sz="1000" i="1" dirty="0"/>
          </a:p>
          <a:p>
            <a:endParaRPr lang="en-AU" sz="1000" i="1" dirty="0"/>
          </a:p>
          <a:p>
            <a:endParaRPr lang="en-AU" sz="1000" i="1" dirty="0"/>
          </a:p>
          <a:p>
            <a:endParaRPr lang="en-AU" sz="1000" i="1" dirty="0"/>
          </a:p>
          <a:p>
            <a:endParaRPr lang="en-AU" sz="1000" i="1" dirty="0"/>
          </a:p>
          <a:p>
            <a:r>
              <a:rPr lang="en-AU" sz="1000" i="1" dirty="0">
                <a:hlinkClick r:id="rId7"/>
              </a:rPr>
              <a:t>Innovating urban governance: practices for enhanced urban futures</a:t>
            </a:r>
            <a:r>
              <a:rPr lang="en-AU" sz="1000" dirty="0"/>
              <a:t>, </a:t>
            </a:r>
            <a:r>
              <a:rPr lang="en-AU" sz="1000" dirty="0" err="1"/>
              <a:t>McGuirk</a:t>
            </a:r>
            <a:r>
              <a:rPr lang="en-AU" sz="1000" dirty="0"/>
              <a:t> P, Dowling R, </a:t>
            </a:r>
            <a:r>
              <a:rPr lang="en-AU" sz="1000" b="1" dirty="0" err="1"/>
              <a:t>Maalsen</a:t>
            </a:r>
            <a:r>
              <a:rPr lang="en-AU" sz="1000" b="1" dirty="0"/>
              <a:t> S, </a:t>
            </a:r>
            <a:r>
              <a:rPr lang="en-AU" sz="1000" dirty="0"/>
              <a:t>Baker T, Australian Research Council (ARC)/Discovery Projects (DP)</a:t>
            </a:r>
          </a:p>
          <a:p>
            <a:endParaRPr lang="en-US" sz="1000" dirty="0"/>
          </a:p>
          <a:p>
            <a:r>
              <a:rPr lang="en-US" sz="1000" i="1" dirty="0">
                <a:hlinkClick r:id="rId8"/>
              </a:rPr>
              <a:t>Measuring neighbourhood change through residential mobility and employment</a:t>
            </a:r>
            <a:r>
              <a:rPr lang="en-US" sz="1000" dirty="0"/>
              <a:t>, </a:t>
            </a:r>
            <a:r>
              <a:rPr lang="en-US" sz="1000" b="1" dirty="0"/>
              <a:t>Sarkar S, </a:t>
            </a:r>
            <a:r>
              <a:rPr lang="en-US" sz="1000" b="1" dirty="0" err="1"/>
              <a:t>Gurran</a:t>
            </a:r>
            <a:r>
              <a:rPr lang="en-US" sz="1000" b="1" dirty="0"/>
              <a:t> N, Shrivastava, R </a:t>
            </a:r>
            <a:r>
              <a:rPr lang="en-US" sz="1000" dirty="0"/>
              <a:t>Australian Housing and Urban Research Institute Ltd/Research Grant</a:t>
            </a:r>
          </a:p>
          <a:p>
            <a:endParaRPr lang="en-US" sz="1000" dirty="0"/>
          </a:p>
          <a:p>
            <a:r>
              <a:rPr lang="en-AU" sz="1000" i="1" dirty="0"/>
              <a:t>New Housing Supply, Population Growth, and Accessibility to Social Infrastructure </a:t>
            </a:r>
            <a:r>
              <a:rPr lang="en-AU" sz="1000" b="1" dirty="0"/>
              <a:t>Sarkar, S., </a:t>
            </a:r>
            <a:r>
              <a:rPr lang="en-AU" sz="1000" dirty="0"/>
              <a:t>Levinson, D., Moylan, E., </a:t>
            </a:r>
            <a:r>
              <a:rPr lang="en-AU" sz="1000" b="1" dirty="0" err="1"/>
              <a:t>Gurran</a:t>
            </a:r>
            <a:r>
              <a:rPr lang="en-AU" sz="1000" b="1" dirty="0"/>
              <a:t>, N., </a:t>
            </a:r>
            <a:r>
              <a:rPr lang="en-AU" sz="1000" dirty="0"/>
              <a:t>AHURI Standalone Data Project</a:t>
            </a:r>
          </a:p>
          <a:p>
            <a:endParaRPr lang="en-US" sz="1000" dirty="0"/>
          </a:p>
          <a:p>
            <a:r>
              <a:rPr lang="en-AU" sz="1000" i="1" dirty="0">
                <a:hlinkClick r:id="rId9"/>
              </a:rPr>
              <a:t>Parenting and the Private Car</a:t>
            </a:r>
            <a:r>
              <a:rPr lang="en-AU" sz="1000" dirty="0"/>
              <a:t>, </a:t>
            </a:r>
            <a:r>
              <a:rPr lang="en-AU" sz="1000" b="1" dirty="0"/>
              <a:t>Kent J,</a:t>
            </a:r>
            <a:r>
              <a:rPr lang="en-AU" sz="1000" dirty="0"/>
              <a:t> Australian Research Council (ARC)/Discovery Early Career Researcher Award (DECRA)</a:t>
            </a:r>
            <a:endParaRPr lang="en-US" sz="1000" dirty="0"/>
          </a:p>
          <a:p>
            <a:pPr>
              <a:defRPr/>
            </a:pPr>
            <a:endParaRPr lang="en-US" sz="1000" dirty="0">
              <a:solidFill>
                <a:prstClr val="black"/>
              </a:solidFill>
            </a:endParaRPr>
          </a:p>
          <a:p>
            <a:pPr>
              <a:defRPr/>
            </a:pPr>
            <a:r>
              <a:rPr lang="en-AU" sz="1000" i="1" dirty="0">
                <a:hlinkClick r:id="rId10"/>
              </a:rPr>
              <a:t>Resilience of the short-term rental sector to extreme events</a:t>
            </a:r>
            <a:r>
              <a:rPr lang="en-AU" sz="1000" dirty="0"/>
              <a:t>, </a:t>
            </a:r>
            <a:r>
              <a:rPr lang="en-AU" sz="1000" b="1" dirty="0"/>
              <a:t>Buckle C, </a:t>
            </a:r>
            <a:r>
              <a:rPr lang="en-AU" sz="1000" dirty="0"/>
              <a:t>The Henry Halloran Trust/Festival of Urbanism Research Grant</a:t>
            </a:r>
          </a:p>
          <a:p>
            <a:pPr>
              <a:defRPr/>
            </a:pPr>
            <a:endParaRPr lang="en-US" sz="1000" dirty="0">
              <a:solidFill>
                <a:prstClr val="black"/>
              </a:solidFill>
            </a:endParaRPr>
          </a:p>
          <a:p>
            <a:pPr>
              <a:defRPr/>
            </a:pPr>
            <a:r>
              <a:rPr lang="en-AU" sz="1000" i="1" dirty="0"/>
              <a:t>Trust and Safety in Autonomous Mobility Systems: A Human-centred Approach</a:t>
            </a:r>
            <a:r>
              <a:rPr lang="en-AU" sz="1000" dirty="0"/>
              <a:t>, </a:t>
            </a:r>
            <a:r>
              <a:rPr lang="en-AU" sz="1000" dirty="0" err="1"/>
              <a:t>Tomitsch</a:t>
            </a:r>
            <a:r>
              <a:rPr lang="en-AU" sz="1000" dirty="0"/>
              <a:t> M, </a:t>
            </a:r>
            <a:r>
              <a:rPr lang="en-AU" sz="1000" dirty="0" err="1"/>
              <a:t>Hespanhol</a:t>
            </a:r>
            <a:r>
              <a:rPr lang="en-AU" sz="1000" dirty="0"/>
              <a:t> L, Worrall S, </a:t>
            </a:r>
            <a:r>
              <a:rPr lang="en-AU" sz="1000" dirty="0" err="1"/>
              <a:t>Nebot</a:t>
            </a:r>
            <a:r>
              <a:rPr lang="en-AU" sz="1000" dirty="0"/>
              <a:t> E, </a:t>
            </a:r>
            <a:r>
              <a:rPr lang="en-AU" sz="1000" b="1" dirty="0"/>
              <a:t>Kent J, </a:t>
            </a:r>
            <a:r>
              <a:rPr lang="en-AU" sz="1000" dirty="0" err="1"/>
              <a:t>Wiethoff</a:t>
            </a:r>
            <a:r>
              <a:rPr lang="en-AU" sz="1000" dirty="0"/>
              <a:t> A, Ellison A, Australian Research Council (ARC)/Discovery Projects (DP)</a:t>
            </a:r>
          </a:p>
          <a:p>
            <a:pPr>
              <a:defRPr/>
            </a:pPr>
            <a:endParaRPr lang="en-US" sz="1000" dirty="0">
              <a:solidFill>
                <a:prstClr val="black"/>
              </a:solidFill>
            </a:endParaRPr>
          </a:p>
          <a:p>
            <a:pPr>
              <a:defRPr/>
            </a:pPr>
            <a:r>
              <a:rPr lang="en-AU" sz="1000" i="1" dirty="0">
                <a:hlinkClick r:id="rId11"/>
              </a:rPr>
              <a:t>Understanding discrimination effects in private rental housing</a:t>
            </a:r>
            <a:r>
              <a:rPr lang="en-AU" sz="1000" dirty="0"/>
              <a:t>, </a:t>
            </a:r>
            <a:r>
              <a:rPr lang="en-AU" sz="1000" b="1" dirty="0" err="1"/>
              <a:t>Maalsen</a:t>
            </a:r>
            <a:r>
              <a:rPr lang="en-AU" sz="1000" b="1" dirty="0"/>
              <a:t> S, Rogers D, </a:t>
            </a:r>
            <a:r>
              <a:rPr lang="en-AU" sz="1000" dirty="0"/>
              <a:t>Australian Housing and Urban Research Institute Ltd/National Housing Research Program - Research Projects</a:t>
            </a:r>
          </a:p>
          <a:p>
            <a:pPr>
              <a:defRPr/>
            </a:pPr>
            <a:endParaRPr lang="en-AU" sz="1000" dirty="0"/>
          </a:p>
          <a:p>
            <a:pPr>
              <a:defRPr/>
            </a:pPr>
            <a:endParaRPr lang="en-AU" dirty="0"/>
          </a:p>
          <a:p>
            <a:pPr>
              <a:defRPr/>
            </a:pPr>
            <a:endParaRPr lang="en-AU" dirty="0"/>
          </a:p>
          <a:p>
            <a:pPr>
              <a:defRPr/>
            </a:pPr>
            <a:endParaRPr lang="en-AU" dirty="0"/>
          </a:p>
          <a:p>
            <a:pPr>
              <a:defRPr/>
            </a:pPr>
            <a:endParaRPr lang="en-US" dirty="0">
              <a:solidFill>
                <a:prstClr val="black"/>
              </a:solidFill>
            </a:endParaRPr>
          </a:p>
          <a:p>
            <a:pPr>
              <a:defRPr/>
            </a:pPr>
            <a:endParaRPr lang="en-US" dirty="0">
              <a:solidFill>
                <a:prstClr val="black"/>
              </a:solidFill>
            </a:endParaRPr>
          </a:p>
          <a:p>
            <a:pPr>
              <a:defRPr/>
            </a:pPr>
            <a:endParaRPr lang="en-US" b="1" dirty="0">
              <a:solidFill>
                <a:srgbClr val="E64626"/>
              </a:solidFill>
            </a:endParaRPr>
          </a:p>
          <a:p>
            <a:pPr>
              <a:defRPr/>
            </a:pPr>
            <a:endParaRPr lang="en-US" b="1" dirty="0">
              <a:solidFill>
                <a:srgbClr val="E64626"/>
              </a:solidFill>
            </a:endParaRPr>
          </a:p>
          <a:p>
            <a:endParaRPr lang="en-US" dirty="0"/>
          </a:p>
        </p:txBody>
      </p:sp>
      <p:sp>
        <p:nvSpPr>
          <p:cNvPr id="6" name="Pentagon 5"/>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
        <p:nvSpPr>
          <p:cNvPr id="7" name="Title 8">
            <a:extLst>
              <a:ext uri="{FF2B5EF4-FFF2-40B4-BE49-F238E27FC236}">
                <a16:creationId xmlns:a16="http://schemas.microsoft.com/office/drawing/2014/main" id="{7B6A0CE1-8B3B-F046-916F-DFEE63C091EA}"/>
              </a:ext>
            </a:extLst>
          </p:cNvPr>
          <p:cNvSpPr txBox="1">
            <a:spLocks/>
          </p:cNvSpPr>
          <p:nvPr/>
        </p:nvSpPr>
        <p:spPr>
          <a:xfrm>
            <a:off x="2852936" y="302969"/>
            <a:ext cx="3788242" cy="849070"/>
          </a:xfrm>
          <a:prstGeom prst="rect">
            <a:avLst/>
          </a:prstGeom>
        </p:spPr>
        <p:txBody>
          <a:bodyPr lIns="0" tIns="0" rIns="0" bIns="0"/>
          <a:lstStyle>
            <a:lvl1pPr algn="l" defTabSz="457200" rtl="0" eaLnBrk="1" fontAlgn="base" hangingPunct="1">
              <a:spcBef>
                <a:spcPct val="0"/>
              </a:spcBef>
              <a:spcAft>
                <a:spcPct val="0"/>
              </a:spcAft>
              <a:defRPr sz="20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1900" b="1">
                <a:solidFill>
                  <a:srgbClr val="FF0000"/>
                </a:solidFill>
                <a:latin typeface="Tw Cen MT" charset="0"/>
                <a:ea typeface="ＭＳ Ｐゴシック" charset="0"/>
              </a:defRPr>
            </a:lvl2pPr>
            <a:lvl3pPr algn="l" defTabSz="457200" rtl="0" eaLnBrk="1" fontAlgn="base" hangingPunct="1">
              <a:spcBef>
                <a:spcPct val="0"/>
              </a:spcBef>
              <a:spcAft>
                <a:spcPct val="0"/>
              </a:spcAft>
              <a:defRPr sz="1900" b="1">
                <a:solidFill>
                  <a:srgbClr val="FF0000"/>
                </a:solidFill>
                <a:latin typeface="Tw Cen MT" charset="0"/>
                <a:ea typeface="ＭＳ Ｐゴシック" charset="0"/>
              </a:defRPr>
            </a:lvl3pPr>
            <a:lvl4pPr algn="l" defTabSz="457200" rtl="0" eaLnBrk="1" fontAlgn="base" hangingPunct="1">
              <a:spcBef>
                <a:spcPct val="0"/>
              </a:spcBef>
              <a:spcAft>
                <a:spcPct val="0"/>
              </a:spcAft>
              <a:defRPr sz="1900" b="1">
                <a:solidFill>
                  <a:srgbClr val="FF0000"/>
                </a:solidFill>
                <a:latin typeface="Tw Cen MT" charset="0"/>
                <a:ea typeface="ＭＳ Ｐゴシック" charset="0"/>
              </a:defRPr>
            </a:lvl4pPr>
            <a:lvl5pPr algn="l" defTabSz="457200" rtl="0" eaLnBrk="1" fontAlgn="base" hangingPunct="1">
              <a:spcBef>
                <a:spcPct val="0"/>
              </a:spcBef>
              <a:spcAft>
                <a:spcPct val="0"/>
              </a:spcAft>
              <a:defRPr sz="1900" b="1">
                <a:solidFill>
                  <a:srgbClr val="FF0000"/>
                </a:solidFill>
                <a:latin typeface="Tw Cen MT" charset="0"/>
                <a:ea typeface="ＭＳ Ｐゴシック" charset="0"/>
              </a:defRPr>
            </a:lvl5pPr>
            <a:lvl6pPr marL="457200" algn="l" defTabSz="457200" rtl="0" eaLnBrk="1" fontAlgn="base" hangingPunct="1">
              <a:spcBef>
                <a:spcPct val="0"/>
              </a:spcBef>
              <a:spcAft>
                <a:spcPct val="0"/>
              </a:spcAft>
              <a:defRPr sz="1900" b="1">
                <a:solidFill>
                  <a:srgbClr val="FF0000"/>
                </a:solidFill>
                <a:latin typeface="Tw Cen MT" charset="0"/>
                <a:ea typeface="ＭＳ Ｐゴシック" charset="0"/>
              </a:defRPr>
            </a:lvl6pPr>
            <a:lvl7pPr marL="914400" algn="l" defTabSz="457200" rtl="0" eaLnBrk="1" fontAlgn="base" hangingPunct="1">
              <a:spcBef>
                <a:spcPct val="0"/>
              </a:spcBef>
              <a:spcAft>
                <a:spcPct val="0"/>
              </a:spcAft>
              <a:defRPr sz="1900" b="1">
                <a:solidFill>
                  <a:srgbClr val="FF0000"/>
                </a:solidFill>
                <a:latin typeface="Tw Cen MT" charset="0"/>
                <a:ea typeface="ＭＳ Ｐゴシック" charset="0"/>
              </a:defRPr>
            </a:lvl7pPr>
            <a:lvl8pPr marL="1371600" algn="l" defTabSz="457200" rtl="0" eaLnBrk="1" fontAlgn="base" hangingPunct="1">
              <a:spcBef>
                <a:spcPct val="0"/>
              </a:spcBef>
              <a:spcAft>
                <a:spcPct val="0"/>
              </a:spcAft>
              <a:defRPr sz="1900" b="1">
                <a:solidFill>
                  <a:srgbClr val="FF0000"/>
                </a:solidFill>
                <a:latin typeface="Tw Cen MT" charset="0"/>
                <a:ea typeface="ＭＳ Ｐゴシック" charset="0"/>
              </a:defRPr>
            </a:lvl8pPr>
            <a:lvl9pPr marL="1828800" algn="l" defTabSz="457200" rtl="0" eaLnBrk="1" fontAlgn="base" hangingPunct="1">
              <a:spcBef>
                <a:spcPct val="0"/>
              </a:spcBef>
              <a:spcAft>
                <a:spcPct val="0"/>
              </a:spcAft>
              <a:defRPr sz="1900" b="1">
                <a:solidFill>
                  <a:srgbClr val="FF0000"/>
                </a:solidFill>
                <a:latin typeface="Tw Cen MT" charset="0"/>
                <a:ea typeface="ＭＳ Ｐゴシック" charset="0"/>
              </a:defRPr>
            </a:lvl9pPr>
          </a:lstStyle>
          <a:p>
            <a:r>
              <a:rPr lang="en-US" dirty="0"/>
              <a:t>2020 Year in Review</a:t>
            </a:r>
            <a:br>
              <a:rPr lang="en-US" dirty="0"/>
            </a:br>
            <a:r>
              <a:rPr lang="en-US" sz="1800" b="0" dirty="0">
                <a:solidFill>
                  <a:schemeClr val="tx1"/>
                </a:solidFill>
              </a:rPr>
              <a:t>Urban Housing Lab</a:t>
            </a:r>
          </a:p>
        </p:txBody>
      </p:sp>
      <p:sp>
        <p:nvSpPr>
          <p:cNvPr id="4" name="TextBox 3">
            <a:extLst>
              <a:ext uri="{FF2B5EF4-FFF2-40B4-BE49-F238E27FC236}">
                <a16:creationId xmlns:a16="http://schemas.microsoft.com/office/drawing/2014/main" id="{E09584B0-389E-4040-A776-83F8C1A9A8EB}"/>
              </a:ext>
            </a:extLst>
          </p:cNvPr>
          <p:cNvSpPr txBox="1"/>
          <p:nvPr/>
        </p:nvSpPr>
        <p:spPr>
          <a:xfrm>
            <a:off x="321587" y="6321152"/>
            <a:ext cx="6134840" cy="2800767"/>
          </a:xfrm>
          <a:prstGeom prst="rect">
            <a:avLst/>
          </a:prstGeom>
          <a:solidFill>
            <a:srgbClr val="E6462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2000" b="1" dirty="0">
                <a:solidFill>
                  <a:schemeClr val="bg1"/>
                </a:solidFill>
                <a:latin typeface="+mj-lt"/>
              </a:rPr>
              <a:t>Forthcoming in 2021:</a:t>
            </a:r>
            <a:endParaRPr lang="en-US" sz="1200" b="1" dirty="0">
              <a:solidFill>
                <a:schemeClr val="bg1"/>
              </a:solidFill>
              <a:latin typeface="+mj-lt"/>
            </a:endParaRPr>
          </a:p>
          <a:p>
            <a:endParaRPr lang="en-AU" sz="1200" i="1" dirty="0">
              <a:latin typeface="+mj-lt"/>
            </a:endParaRPr>
          </a:p>
          <a:p>
            <a:r>
              <a:rPr lang="en-AU" sz="1200" i="1" dirty="0">
                <a:latin typeface="+mj-lt"/>
              </a:rPr>
              <a:t>Inequality in Australia: Housing in the Asset Society</a:t>
            </a:r>
            <a:r>
              <a:rPr lang="en-AU" sz="1200" dirty="0">
                <a:latin typeface="+mj-lt"/>
              </a:rPr>
              <a:t>, </a:t>
            </a:r>
            <a:r>
              <a:rPr lang="en-AU" sz="1200" dirty="0" err="1">
                <a:latin typeface="+mj-lt"/>
              </a:rPr>
              <a:t>Konings</a:t>
            </a:r>
            <a:r>
              <a:rPr lang="en-AU" sz="1200" dirty="0">
                <a:latin typeface="+mj-lt"/>
              </a:rPr>
              <a:t> M, Adkins L, </a:t>
            </a:r>
            <a:r>
              <a:rPr lang="en-AU" sz="1200" b="1" dirty="0">
                <a:latin typeface="+mj-lt"/>
              </a:rPr>
              <a:t>Rogers D, </a:t>
            </a:r>
            <a:r>
              <a:rPr lang="en-AU" sz="1200" dirty="0">
                <a:latin typeface="+mj-lt"/>
              </a:rPr>
              <a:t>Australian Research Council (ARC)/Special Research Initiative: Australian Society, History and Culture</a:t>
            </a:r>
          </a:p>
          <a:p>
            <a:endParaRPr lang="en-AU" sz="1200" dirty="0">
              <a:latin typeface="+mj-lt"/>
            </a:endParaRPr>
          </a:p>
          <a:p>
            <a:r>
              <a:rPr lang="en-AU" sz="1200" i="1" dirty="0"/>
              <a:t>The precarious city: the suburban settlement in an age of uncertainty,</a:t>
            </a:r>
            <a:r>
              <a:rPr lang="en-AU" sz="1200" dirty="0"/>
              <a:t> </a:t>
            </a:r>
            <a:r>
              <a:rPr lang="en-AU" sz="1200" b="1" dirty="0"/>
              <a:t>Troy L,</a:t>
            </a:r>
            <a:r>
              <a:rPr lang="en-AU" sz="1200" dirty="0"/>
              <a:t> Randolph B, Australian Research Council (ARC) Discovery Project 2021</a:t>
            </a:r>
          </a:p>
          <a:p>
            <a:endParaRPr lang="en-AU" sz="1200" dirty="0">
              <a:latin typeface="+mj-lt"/>
            </a:endParaRPr>
          </a:p>
          <a:p>
            <a:r>
              <a:rPr lang="en-AU" sz="1200" i="1" dirty="0"/>
              <a:t>Pathways to home ownership in an age of uncertainty</a:t>
            </a:r>
            <a:r>
              <a:rPr lang="en-AU" sz="1200" dirty="0"/>
              <a:t>, </a:t>
            </a:r>
            <a:r>
              <a:rPr lang="en-AU" sz="1200" b="1" dirty="0"/>
              <a:t>Troy L, </a:t>
            </a:r>
            <a:r>
              <a:rPr lang="en-AU" sz="1200" dirty="0"/>
              <a:t>Adkins L, </a:t>
            </a:r>
            <a:r>
              <a:rPr lang="en-AU" sz="1200" dirty="0" err="1"/>
              <a:t>Konnings</a:t>
            </a:r>
            <a:r>
              <a:rPr lang="en-AU" sz="1200" dirty="0"/>
              <a:t> M, Bryant G, </a:t>
            </a:r>
            <a:r>
              <a:rPr lang="en-AU" sz="1200" b="1" dirty="0"/>
              <a:t>Buckle C</a:t>
            </a:r>
            <a:r>
              <a:rPr lang="en-AU" sz="1200" dirty="0"/>
              <a:t>, Buckley A, Australian Housing and Research Institute (AHURI)</a:t>
            </a:r>
          </a:p>
          <a:p>
            <a:endParaRPr lang="en-AU" sz="1200" dirty="0">
              <a:latin typeface="+mj-lt"/>
            </a:endParaRPr>
          </a:p>
          <a:p>
            <a:r>
              <a:rPr lang="en-AU" sz="1200" i="1" dirty="0">
                <a:latin typeface="+mj-lt"/>
              </a:rPr>
              <a:t>Private sector involvement in social and affordable housing, </a:t>
            </a:r>
            <a:r>
              <a:rPr lang="en-AU" sz="1200" b="1" dirty="0" err="1">
                <a:latin typeface="+mj-lt"/>
              </a:rPr>
              <a:t>Gurran</a:t>
            </a:r>
            <a:r>
              <a:rPr lang="en-AU" sz="1200" b="1" dirty="0">
                <a:latin typeface="+mj-lt"/>
              </a:rPr>
              <a:t>, N, </a:t>
            </a:r>
            <a:r>
              <a:rPr lang="en-AU" sz="1200" dirty="0">
                <a:latin typeface="+mj-lt"/>
              </a:rPr>
              <a:t>Rowley, S,</a:t>
            </a:r>
            <a:r>
              <a:rPr lang="en-AU" sz="1200" b="1" dirty="0">
                <a:latin typeface="+mj-lt"/>
              </a:rPr>
              <a:t> Benedict R, Gilbert, C, </a:t>
            </a:r>
            <a:r>
              <a:rPr lang="en-AU" sz="1200" dirty="0">
                <a:latin typeface="+mj-lt"/>
              </a:rPr>
              <a:t>Hamilton C, </a:t>
            </a:r>
            <a:r>
              <a:rPr lang="en-AU" sz="1200" b="1" dirty="0">
                <a:latin typeface="+mj-lt"/>
              </a:rPr>
              <a:t>Liu S</a:t>
            </a:r>
            <a:r>
              <a:rPr lang="en-AU" sz="1200" i="1" dirty="0">
                <a:latin typeface="+mj-lt"/>
              </a:rPr>
              <a:t> </a:t>
            </a:r>
            <a:r>
              <a:rPr lang="en-AU" sz="1200" dirty="0"/>
              <a:t>Australian Housing and Research Institute (AHURI)</a:t>
            </a:r>
          </a:p>
          <a:p>
            <a:endParaRPr lang="en-AU" sz="1200" i="1" dirty="0">
              <a:highlight>
                <a:srgbClr val="FFFF00"/>
              </a:highlight>
              <a:latin typeface="+mj-lt"/>
            </a:endParaRPr>
          </a:p>
        </p:txBody>
      </p:sp>
    </p:spTree>
    <p:extLst>
      <p:ext uri="{BB962C8B-B14F-4D97-AF65-F5344CB8AC3E}">
        <p14:creationId xmlns:p14="http://schemas.microsoft.com/office/powerpoint/2010/main" val="119108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
        <p:nvSpPr>
          <p:cNvPr id="7" name="Title 8">
            <a:extLst>
              <a:ext uri="{FF2B5EF4-FFF2-40B4-BE49-F238E27FC236}">
                <a16:creationId xmlns:a16="http://schemas.microsoft.com/office/drawing/2014/main" id="{7B6A0CE1-8B3B-F046-916F-DFEE63C091EA}"/>
              </a:ext>
            </a:extLst>
          </p:cNvPr>
          <p:cNvSpPr txBox="1">
            <a:spLocks/>
          </p:cNvSpPr>
          <p:nvPr/>
        </p:nvSpPr>
        <p:spPr>
          <a:xfrm>
            <a:off x="2852936" y="302969"/>
            <a:ext cx="3788242" cy="849070"/>
          </a:xfrm>
          <a:prstGeom prst="rect">
            <a:avLst/>
          </a:prstGeom>
        </p:spPr>
        <p:txBody>
          <a:bodyPr lIns="0" tIns="0" rIns="0" bIns="0"/>
          <a:lstStyle>
            <a:lvl1pPr algn="l" defTabSz="457200" rtl="0" eaLnBrk="1" fontAlgn="base" hangingPunct="1">
              <a:spcBef>
                <a:spcPct val="0"/>
              </a:spcBef>
              <a:spcAft>
                <a:spcPct val="0"/>
              </a:spcAft>
              <a:defRPr sz="20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1900" b="1">
                <a:solidFill>
                  <a:srgbClr val="FF0000"/>
                </a:solidFill>
                <a:latin typeface="Tw Cen MT" charset="0"/>
                <a:ea typeface="ＭＳ Ｐゴシック" charset="0"/>
              </a:defRPr>
            </a:lvl2pPr>
            <a:lvl3pPr algn="l" defTabSz="457200" rtl="0" eaLnBrk="1" fontAlgn="base" hangingPunct="1">
              <a:spcBef>
                <a:spcPct val="0"/>
              </a:spcBef>
              <a:spcAft>
                <a:spcPct val="0"/>
              </a:spcAft>
              <a:defRPr sz="1900" b="1">
                <a:solidFill>
                  <a:srgbClr val="FF0000"/>
                </a:solidFill>
                <a:latin typeface="Tw Cen MT" charset="0"/>
                <a:ea typeface="ＭＳ Ｐゴシック" charset="0"/>
              </a:defRPr>
            </a:lvl3pPr>
            <a:lvl4pPr algn="l" defTabSz="457200" rtl="0" eaLnBrk="1" fontAlgn="base" hangingPunct="1">
              <a:spcBef>
                <a:spcPct val="0"/>
              </a:spcBef>
              <a:spcAft>
                <a:spcPct val="0"/>
              </a:spcAft>
              <a:defRPr sz="1900" b="1">
                <a:solidFill>
                  <a:srgbClr val="FF0000"/>
                </a:solidFill>
                <a:latin typeface="Tw Cen MT" charset="0"/>
                <a:ea typeface="ＭＳ Ｐゴシック" charset="0"/>
              </a:defRPr>
            </a:lvl4pPr>
            <a:lvl5pPr algn="l" defTabSz="457200" rtl="0" eaLnBrk="1" fontAlgn="base" hangingPunct="1">
              <a:spcBef>
                <a:spcPct val="0"/>
              </a:spcBef>
              <a:spcAft>
                <a:spcPct val="0"/>
              </a:spcAft>
              <a:defRPr sz="1900" b="1">
                <a:solidFill>
                  <a:srgbClr val="FF0000"/>
                </a:solidFill>
                <a:latin typeface="Tw Cen MT" charset="0"/>
                <a:ea typeface="ＭＳ Ｐゴシック" charset="0"/>
              </a:defRPr>
            </a:lvl5pPr>
            <a:lvl6pPr marL="457200" algn="l" defTabSz="457200" rtl="0" eaLnBrk="1" fontAlgn="base" hangingPunct="1">
              <a:spcBef>
                <a:spcPct val="0"/>
              </a:spcBef>
              <a:spcAft>
                <a:spcPct val="0"/>
              </a:spcAft>
              <a:defRPr sz="1900" b="1">
                <a:solidFill>
                  <a:srgbClr val="FF0000"/>
                </a:solidFill>
                <a:latin typeface="Tw Cen MT" charset="0"/>
                <a:ea typeface="ＭＳ Ｐゴシック" charset="0"/>
              </a:defRPr>
            </a:lvl6pPr>
            <a:lvl7pPr marL="914400" algn="l" defTabSz="457200" rtl="0" eaLnBrk="1" fontAlgn="base" hangingPunct="1">
              <a:spcBef>
                <a:spcPct val="0"/>
              </a:spcBef>
              <a:spcAft>
                <a:spcPct val="0"/>
              </a:spcAft>
              <a:defRPr sz="1900" b="1">
                <a:solidFill>
                  <a:srgbClr val="FF0000"/>
                </a:solidFill>
                <a:latin typeface="Tw Cen MT" charset="0"/>
                <a:ea typeface="ＭＳ Ｐゴシック" charset="0"/>
              </a:defRPr>
            </a:lvl7pPr>
            <a:lvl8pPr marL="1371600" algn="l" defTabSz="457200" rtl="0" eaLnBrk="1" fontAlgn="base" hangingPunct="1">
              <a:spcBef>
                <a:spcPct val="0"/>
              </a:spcBef>
              <a:spcAft>
                <a:spcPct val="0"/>
              </a:spcAft>
              <a:defRPr sz="1900" b="1">
                <a:solidFill>
                  <a:srgbClr val="FF0000"/>
                </a:solidFill>
                <a:latin typeface="Tw Cen MT" charset="0"/>
                <a:ea typeface="ＭＳ Ｐゴシック" charset="0"/>
              </a:defRPr>
            </a:lvl8pPr>
            <a:lvl9pPr marL="1828800" algn="l" defTabSz="457200" rtl="0" eaLnBrk="1" fontAlgn="base" hangingPunct="1">
              <a:spcBef>
                <a:spcPct val="0"/>
              </a:spcBef>
              <a:spcAft>
                <a:spcPct val="0"/>
              </a:spcAft>
              <a:defRPr sz="1900" b="1">
                <a:solidFill>
                  <a:srgbClr val="FF0000"/>
                </a:solidFill>
                <a:latin typeface="Tw Cen MT" charset="0"/>
                <a:ea typeface="ＭＳ Ｐゴシック" charset="0"/>
              </a:defRPr>
            </a:lvl9pPr>
          </a:lstStyle>
          <a:p>
            <a:r>
              <a:rPr lang="en-US" dirty="0"/>
              <a:t>2020 Year in Review</a:t>
            </a:r>
            <a:br>
              <a:rPr lang="en-US" dirty="0"/>
            </a:br>
            <a:r>
              <a:rPr lang="en-US" sz="1800" b="0" dirty="0">
                <a:solidFill>
                  <a:schemeClr val="tx1"/>
                </a:solidFill>
              </a:rPr>
              <a:t>Urban Housing Lab</a:t>
            </a:r>
          </a:p>
        </p:txBody>
      </p:sp>
      <p:sp>
        <p:nvSpPr>
          <p:cNvPr id="4" name="TextBox 3">
            <a:extLst>
              <a:ext uri="{FF2B5EF4-FFF2-40B4-BE49-F238E27FC236}">
                <a16:creationId xmlns:a16="http://schemas.microsoft.com/office/drawing/2014/main" id="{E09584B0-389E-4040-A776-83F8C1A9A8EB}"/>
              </a:ext>
            </a:extLst>
          </p:cNvPr>
          <p:cNvSpPr txBox="1"/>
          <p:nvPr/>
        </p:nvSpPr>
        <p:spPr>
          <a:xfrm>
            <a:off x="341594" y="1152039"/>
            <a:ext cx="6134840"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1400" i="1" dirty="0"/>
              <a:t>Despite the disruptions to key events and conferences through 2020 due to the pandemic, UHL members were involved with many virtual events throughout the year.</a:t>
            </a:r>
          </a:p>
          <a:p>
            <a:pPr>
              <a:defRPr/>
            </a:pPr>
            <a:endParaRPr lang="en-AU" sz="1400" i="1" dirty="0"/>
          </a:p>
        </p:txBody>
      </p:sp>
      <p:graphicFrame>
        <p:nvGraphicFramePr>
          <p:cNvPr id="5" name="Table 7">
            <a:extLst>
              <a:ext uri="{FF2B5EF4-FFF2-40B4-BE49-F238E27FC236}">
                <a16:creationId xmlns:a16="http://schemas.microsoft.com/office/drawing/2014/main" id="{216EF397-B8EF-254E-95B5-690C2E7BF435}"/>
              </a:ext>
            </a:extLst>
          </p:cNvPr>
          <p:cNvGraphicFramePr>
            <a:graphicFrameLocks noGrp="1"/>
          </p:cNvGraphicFramePr>
          <p:nvPr>
            <p:extLst>
              <p:ext uri="{D42A27DB-BD31-4B8C-83A1-F6EECF244321}">
                <p14:modId xmlns:p14="http://schemas.microsoft.com/office/powerpoint/2010/main" val="1627789063"/>
              </p:ext>
            </p:extLst>
          </p:nvPr>
        </p:nvGraphicFramePr>
        <p:xfrm>
          <a:off x="381566" y="1890703"/>
          <a:ext cx="6048152" cy="7814088"/>
        </p:xfrm>
        <a:graphic>
          <a:graphicData uri="http://schemas.openxmlformats.org/drawingml/2006/table">
            <a:tbl>
              <a:tblPr firstRow="1" bandRow="1">
                <a:tableStyleId>{5C22544A-7EE6-4342-B048-85BDC9FD1C3A}</a:tableStyleId>
              </a:tblPr>
              <a:tblGrid>
                <a:gridCol w="1416542">
                  <a:extLst>
                    <a:ext uri="{9D8B030D-6E8A-4147-A177-3AD203B41FA5}">
                      <a16:colId xmlns:a16="http://schemas.microsoft.com/office/drawing/2014/main" val="2830054072"/>
                    </a:ext>
                  </a:extLst>
                </a:gridCol>
                <a:gridCol w="2088232">
                  <a:extLst>
                    <a:ext uri="{9D8B030D-6E8A-4147-A177-3AD203B41FA5}">
                      <a16:colId xmlns:a16="http://schemas.microsoft.com/office/drawing/2014/main" val="3970559784"/>
                    </a:ext>
                  </a:extLst>
                </a:gridCol>
                <a:gridCol w="2543378">
                  <a:extLst>
                    <a:ext uri="{9D8B030D-6E8A-4147-A177-3AD203B41FA5}">
                      <a16:colId xmlns:a16="http://schemas.microsoft.com/office/drawing/2014/main" val="482713652"/>
                    </a:ext>
                  </a:extLst>
                </a:gridCol>
              </a:tblGrid>
              <a:tr h="456692">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Key Events:</a:t>
                      </a:r>
                      <a:endParaRPr lang="en-US" sz="1100" b="1" kern="1200" dirty="0">
                        <a:solidFill>
                          <a:schemeClr val="bg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bg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849345431"/>
                  </a:ext>
                </a:extLst>
              </a:tr>
              <a:tr h="1144859">
                <a:tc>
                  <a:txBody>
                    <a:bodyPr/>
                    <a:lstStyle/>
                    <a:p>
                      <a:r>
                        <a:rPr lang="en-US" sz="1200" b="1" dirty="0"/>
                        <a:t>12</a:t>
                      </a:r>
                      <a:r>
                        <a:rPr lang="en-US" sz="1200" b="1" baseline="30000" dirty="0"/>
                        <a:t>th</a:t>
                      </a:r>
                      <a:r>
                        <a:rPr lang="en-US" sz="1200" b="1" dirty="0"/>
                        <a:t> June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gridSpan="2">
                  <a:txBody>
                    <a:bodyPr/>
                    <a:lstStyle/>
                    <a:p>
                      <a:r>
                        <a:rPr lang="en-US" sz="1200" dirty="0"/>
                        <a:t>Panel with some of Sydney’s leading urbanists </a:t>
                      </a:r>
                      <a:r>
                        <a:rPr lang="en-AU" sz="1200" b="0" i="1" kern="1200" dirty="0">
                          <a:solidFill>
                            <a:schemeClr val="dk1"/>
                          </a:solidFill>
                          <a:effectLst/>
                          <a:latin typeface="+mn-lt"/>
                          <a:ea typeface="+mn-ea"/>
                          <a:cs typeface="+mn-cs"/>
                        </a:rPr>
                        <a:t>A</a:t>
                      </a:r>
                      <a:r>
                        <a:rPr lang="en-US" sz="1200" i="1" dirty="0"/>
                        <a:t> Conversation on Post-Pandemic Urbanism: Prospects for a Just Urban Recovery? </a:t>
                      </a:r>
                      <a:r>
                        <a:rPr lang="en-US" sz="1200" dirty="0"/>
                        <a:t>organized by UHL’s </a:t>
                      </a:r>
                      <a:r>
                        <a:rPr lang="en-AU" sz="1200" b="1" i="0" kern="1200" dirty="0">
                          <a:solidFill>
                            <a:schemeClr val="dk1"/>
                          </a:solidFill>
                          <a:effectLst/>
                          <a:latin typeface="+mn-lt"/>
                          <a:ea typeface="+mn-ea"/>
                          <a:cs typeface="+mn-cs"/>
                        </a:rPr>
                        <a:t>Dr Sophia </a:t>
                      </a:r>
                      <a:r>
                        <a:rPr lang="en-AU" sz="1200" b="1" i="0" kern="1200" dirty="0" err="1">
                          <a:solidFill>
                            <a:schemeClr val="dk1"/>
                          </a:solidFill>
                          <a:effectLst/>
                          <a:latin typeface="+mn-lt"/>
                          <a:ea typeface="+mn-ea"/>
                          <a:cs typeface="+mn-cs"/>
                        </a:rPr>
                        <a:t>Maalsen</a:t>
                      </a:r>
                      <a:r>
                        <a:rPr lang="en-AU" sz="1200" b="1" i="0" kern="1200" dirty="0">
                          <a:solidFill>
                            <a:schemeClr val="dk1"/>
                          </a:solidFill>
                          <a:effectLst/>
                          <a:latin typeface="+mn-lt"/>
                          <a:ea typeface="+mn-ea"/>
                          <a:cs typeface="+mn-cs"/>
                        </a:rPr>
                        <a:t> </a:t>
                      </a:r>
                      <a:r>
                        <a:rPr lang="en-AU" sz="1200" b="0" i="0" kern="1200" dirty="0">
                          <a:solidFill>
                            <a:schemeClr val="dk1"/>
                          </a:solidFill>
                          <a:effectLst/>
                          <a:latin typeface="+mn-lt"/>
                          <a:ea typeface="+mn-ea"/>
                          <a:cs typeface="+mn-cs"/>
                        </a:rPr>
                        <a:t>with </a:t>
                      </a:r>
                      <a:r>
                        <a:rPr lang="en-US" sz="1200" dirty="0"/>
                        <a:t>Professor </a:t>
                      </a:r>
                      <a:r>
                        <a:rPr lang="en-AU" sz="1200" b="0" i="0" kern="1200" dirty="0">
                          <a:solidFill>
                            <a:schemeClr val="dk1"/>
                          </a:solidFill>
                          <a:effectLst/>
                          <a:latin typeface="+mn-lt"/>
                          <a:ea typeface="+mn-ea"/>
                          <a:cs typeface="+mn-cs"/>
                        </a:rPr>
                        <a:t>Robyn Dowling (</a:t>
                      </a:r>
                      <a:r>
                        <a:rPr lang="en-AU" sz="1200" b="0" i="0" kern="1200" dirty="0" err="1">
                          <a:solidFill>
                            <a:schemeClr val="dk1"/>
                          </a:solidFill>
                          <a:effectLst/>
                          <a:latin typeface="+mn-lt"/>
                          <a:ea typeface="+mn-ea"/>
                          <a:cs typeface="+mn-cs"/>
                        </a:rPr>
                        <a:t>USyd</a:t>
                      </a:r>
                      <a:r>
                        <a:rPr lang="en-AU" sz="1200" b="0" i="0" kern="1200" dirty="0">
                          <a:solidFill>
                            <a:schemeClr val="dk1"/>
                          </a:solidFill>
                          <a:effectLst/>
                          <a:latin typeface="+mn-lt"/>
                          <a:ea typeface="+mn-ea"/>
                          <a:cs typeface="+mn-cs"/>
                        </a:rPr>
                        <a:t>) Professor Pauline </a:t>
                      </a:r>
                      <a:r>
                        <a:rPr lang="en-AU" sz="1200" b="0" i="0" kern="1200" dirty="0" err="1">
                          <a:solidFill>
                            <a:schemeClr val="dk1"/>
                          </a:solidFill>
                          <a:effectLst/>
                          <a:latin typeface="+mn-lt"/>
                          <a:ea typeface="+mn-ea"/>
                          <a:cs typeface="+mn-cs"/>
                        </a:rPr>
                        <a:t>McGuirk</a:t>
                      </a:r>
                      <a:r>
                        <a:rPr lang="en-AU" sz="1200" b="0" i="0" kern="1200" dirty="0">
                          <a:solidFill>
                            <a:schemeClr val="dk1"/>
                          </a:solidFill>
                          <a:effectLst/>
                          <a:latin typeface="+mn-lt"/>
                          <a:ea typeface="+mn-ea"/>
                          <a:cs typeface="+mn-cs"/>
                        </a:rPr>
                        <a:t> (UOW) and Tom Baker (</a:t>
                      </a:r>
                      <a:r>
                        <a:rPr lang="en-AU" sz="1200" b="0" i="0" kern="1200" dirty="0" err="1">
                          <a:solidFill>
                            <a:schemeClr val="dk1"/>
                          </a:solidFill>
                          <a:effectLst/>
                          <a:latin typeface="+mn-lt"/>
                          <a:ea typeface="+mn-ea"/>
                          <a:cs typeface="+mn-cs"/>
                        </a:rPr>
                        <a:t>UoN</a:t>
                      </a:r>
                      <a:r>
                        <a:rPr lang="en-AU" sz="1200" b="0" i="0" kern="1200" dirty="0">
                          <a:solidFill>
                            <a:schemeClr val="dk1"/>
                          </a:solidFill>
                          <a:effectLst/>
                          <a:latin typeface="+mn-lt"/>
                          <a:ea typeface="+mn-ea"/>
                          <a:cs typeface="+mn-cs"/>
                        </a:rPr>
                        <a:t>) featuring UHL’s </a:t>
                      </a:r>
                      <a:r>
                        <a:rPr lang="en-AU" sz="1200" b="1" i="0" kern="1200" dirty="0">
                          <a:solidFill>
                            <a:schemeClr val="dk1"/>
                          </a:solidFill>
                          <a:effectLst/>
                          <a:latin typeface="+mn-lt"/>
                          <a:ea typeface="+mn-ea"/>
                          <a:cs typeface="+mn-cs"/>
                        </a:rPr>
                        <a:t>Dr Jennifer Kent</a:t>
                      </a:r>
                      <a:endParaRPr lang="en-AU" sz="1100" b="1" i="0" kern="1200" dirty="0">
                        <a:solidFill>
                          <a:schemeClr val="dk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endParaRPr lang="en-AU" sz="1050" b="1" i="0" kern="1200" dirty="0">
                        <a:solidFill>
                          <a:schemeClr val="dk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6928780"/>
                  </a:ext>
                </a:extLst>
              </a:tr>
              <a:tr h="817577">
                <a:tc>
                  <a:txBody>
                    <a:bodyPr/>
                    <a:lstStyle/>
                    <a:p>
                      <a:r>
                        <a:rPr lang="en-US" sz="1200" b="1" dirty="0"/>
                        <a:t>10–25</a:t>
                      </a:r>
                      <a:r>
                        <a:rPr lang="en-US" sz="1200" b="1" baseline="30000" dirty="0"/>
                        <a:t>th</a:t>
                      </a:r>
                      <a:r>
                        <a:rPr lang="en-US" sz="1200" b="1" dirty="0"/>
                        <a:t> August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dirty="0"/>
                        <a:t>Professor Nicole </a:t>
                      </a:r>
                      <a:r>
                        <a:rPr lang="en-AU" sz="1200" b="1" dirty="0" err="1"/>
                        <a:t>Gurran</a:t>
                      </a:r>
                      <a:r>
                        <a:rPr lang="en-AU" sz="1200" b="1" dirty="0"/>
                        <a:t> </a:t>
                      </a:r>
                      <a:r>
                        <a:rPr lang="en-AU" sz="1200" dirty="0"/>
                        <a:t>and </a:t>
                      </a:r>
                      <a:r>
                        <a:rPr lang="en-AU" sz="1200" b="1" dirty="0"/>
                        <a:t>Dr </a:t>
                      </a:r>
                      <a:r>
                        <a:rPr lang="en-AU" sz="1200" b="1" dirty="0" err="1"/>
                        <a:t>Somwrita</a:t>
                      </a:r>
                      <a:r>
                        <a:rPr lang="en-AU" sz="1200" b="1" dirty="0"/>
                        <a:t> Sarkar </a:t>
                      </a:r>
                      <a:r>
                        <a:rPr lang="en-AU" sz="1200" dirty="0"/>
                        <a:t>hosted a </a:t>
                      </a:r>
                      <a:r>
                        <a:rPr lang="en-AU" sz="1200" dirty="0">
                          <a:hlinkClick r:id="rId2"/>
                        </a:rPr>
                        <a:t>Big Data and Neighborhood Change Virtual Symposium</a:t>
                      </a:r>
                      <a:r>
                        <a:rPr lang="en-AU" sz="1200" dirty="0"/>
                        <a:t> in collaboration with Professor Karen Chapple from University of California, Berkeley</a:t>
                      </a:r>
                      <a:endParaRPr lang="en-US" sz="12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696967"/>
                  </a:ext>
                </a:extLst>
              </a:tr>
              <a:tr h="731959">
                <a:tc>
                  <a:txBody>
                    <a:bodyPr/>
                    <a:lstStyle/>
                    <a:p>
                      <a:r>
                        <a:rPr lang="en-AU" sz="1200" b="1" dirty="0"/>
                        <a:t>2</a:t>
                      </a:r>
                      <a:r>
                        <a:rPr lang="en-AU" sz="1200" b="1" baseline="30000" dirty="0"/>
                        <a:t>nd</a:t>
                      </a:r>
                      <a:r>
                        <a:rPr lang="en-AU" sz="1200" b="1" dirty="0"/>
                        <a:t> September </a:t>
                      </a:r>
                      <a:endParaRPr lang="en-US" sz="12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dirty="0"/>
                        <a:t>Professor Nicole </a:t>
                      </a:r>
                      <a:r>
                        <a:rPr lang="en-AU" sz="1200" b="1" dirty="0" err="1"/>
                        <a:t>Gurran</a:t>
                      </a:r>
                      <a:r>
                        <a:rPr lang="en-AU" sz="1200" b="1" dirty="0"/>
                        <a:t> </a:t>
                      </a:r>
                      <a:r>
                        <a:rPr lang="en-AU" sz="1200" dirty="0"/>
                        <a:t>was invited to make the </a:t>
                      </a:r>
                      <a:r>
                        <a:rPr lang="en-AU" sz="1200" dirty="0">
                          <a:solidFill>
                            <a:srgbClr val="E64626"/>
                          </a:solidFill>
                          <a:hlinkClick r:id="rId3">
                            <a:extLst>
                              <a:ext uri="{A12FA001-AC4F-418D-AE19-62706E023703}">
                                <ahyp:hlinkClr xmlns:ahyp="http://schemas.microsoft.com/office/drawing/2018/hyperlinkcolor" val="tx"/>
                              </a:ext>
                            </a:extLst>
                          </a:hlinkClick>
                        </a:rPr>
                        <a:t>Annual Henry George </a:t>
                      </a:r>
                      <a:r>
                        <a:rPr lang="en-AU" sz="1200" dirty="0">
                          <a:solidFill>
                            <a:srgbClr val="E64626"/>
                          </a:solidFill>
                          <a:hlinkClick r:id="rId3"/>
                        </a:rPr>
                        <a:t>Commemorative Address</a:t>
                      </a:r>
                      <a:endParaRPr lang="en-AU" sz="12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solidFill>
                          <a:srgbClr val="E64626"/>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8049531"/>
                  </a:ext>
                </a:extLst>
              </a:tr>
              <a:tr h="1837923">
                <a:tc>
                  <a:txBody>
                    <a:bodyPr/>
                    <a:lstStyle/>
                    <a:p>
                      <a:r>
                        <a:rPr lang="en-US" sz="1200" b="1" dirty="0"/>
                        <a:t>23</a:t>
                      </a:r>
                      <a:r>
                        <a:rPr lang="en-US" sz="1200" b="1" baseline="30000" dirty="0"/>
                        <a:t>rd</a:t>
                      </a:r>
                      <a:r>
                        <a:rPr lang="en-US" sz="1200" b="1" dirty="0"/>
                        <a:t> October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i="1" dirty="0">
                          <a:solidFill>
                            <a:prstClr val="black"/>
                          </a:solidFill>
                          <a:ea typeface="+mn-ea"/>
                        </a:rPr>
                        <a:t>Understanding Urbanism, </a:t>
                      </a:r>
                      <a:r>
                        <a:rPr lang="en-AU" sz="1200" dirty="0">
                          <a:solidFill>
                            <a:prstClr val="black"/>
                          </a:solidFill>
                          <a:ea typeface="+mn-ea"/>
                        </a:rPr>
                        <a:t>a textbook edited by UHL members </a:t>
                      </a:r>
                      <a:r>
                        <a:rPr lang="en-AU" sz="1200" b="1" dirty="0">
                          <a:solidFill>
                            <a:prstClr val="black"/>
                          </a:solidFill>
                          <a:ea typeface="+mn-ea"/>
                        </a:rPr>
                        <a:t>Dr Dallas Rogers </a:t>
                      </a:r>
                      <a:r>
                        <a:rPr lang="en-AU" sz="1200" dirty="0">
                          <a:solidFill>
                            <a:prstClr val="black"/>
                          </a:solidFill>
                          <a:ea typeface="+mn-ea"/>
                        </a:rPr>
                        <a:t>and </a:t>
                      </a:r>
                      <a:r>
                        <a:rPr lang="en-AU" sz="1200" b="1" dirty="0">
                          <a:solidFill>
                            <a:prstClr val="black"/>
                          </a:solidFill>
                          <a:ea typeface="+mn-ea"/>
                        </a:rPr>
                        <a:t>Associate Professor </a:t>
                      </a:r>
                      <a:r>
                        <a:rPr lang="en-AU" sz="1200" b="1" dirty="0" err="1">
                          <a:solidFill>
                            <a:prstClr val="black"/>
                          </a:solidFill>
                          <a:ea typeface="+mn-ea"/>
                        </a:rPr>
                        <a:t>Tooran</a:t>
                      </a:r>
                      <a:r>
                        <a:rPr lang="en-AU" sz="1200" b="1" dirty="0">
                          <a:solidFill>
                            <a:prstClr val="black"/>
                          </a:solidFill>
                          <a:ea typeface="+mn-ea"/>
                        </a:rPr>
                        <a:t> Alizadeh</a:t>
                      </a:r>
                      <a:r>
                        <a:rPr lang="en-AU" sz="1200" dirty="0">
                          <a:solidFill>
                            <a:prstClr val="black"/>
                          </a:solidFill>
                          <a:ea typeface="+mn-ea"/>
                        </a:rPr>
                        <a:t>, with Adrienne Keane and Jacqueline Nelson, was launched this year. With contributions from other UHL members </a:t>
                      </a:r>
                      <a:r>
                        <a:rPr lang="en-AU" sz="1200" b="1" dirty="0">
                          <a:solidFill>
                            <a:prstClr val="black"/>
                          </a:solidFill>
                          <a:ea typeface="+mn-ea"/>
                        </a:rPr>
                        <a:t>Dr Jennifer Kent, Dr Glen Searle </a:t>
                      </a:r>
                      <a:r>
                        <a:rPr lang="en-AU" sz="1200" dirty="0">
                          <a:solidFill>
                            <a:prstClr val="black"/>
                          </a:solidFill>
                          <a:ea typeface="+mn-ea"/>
                        </a:rPr>
                        <a:t>and </a:t>
                      </a:r>
                      <a:r>
                        <a:rPr lang="en-AU" sz="1200" b="1" dirty="0">
                          <a:solidFill>
                            <a:prstClr val="black"/>
                          </a:solidFill>
                          <a:ea typeface="+mn-ea"/>
                        </a:rPr>
                        <a:t>Dr </a:t>
                      </a:r>
                      <a:r>
                        <a:rPr lang="en-AU" sz="1200" b="1" dirty="0" err="1">
                          <a:solidFill>
                            <a:prstClr val="black"/>
                          </a:solidFill>
                          <a:ea typeface="+mn-ea"/>
                        </a:rPr>
                        <a:t>Somwrita</a:t>
                      </a:r>
                      <a:r>
                        <a:rPr lang="en-AU" sz="1200" b="1" dirty="0">
                          <a:solidFill>
                            <a:prstClr val="black"/>
                          </a:solidFill>
                          <a:ea typeface="+mn-ea"/>
                        </a:rPr>
                        <a:t> Sarkar.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solidFill>
                          <a:srgbClr val="E64626"/>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solidFill>
                          <a:srgbClr val="E64626"/>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6671401"/>
                  </a:ext>
                </a:extLst>
              </a:tr>
              <a:tr h="1144859">
                <a:tc>
                  <a:txBody>
                    <a:bodyPr/>
                    <a:lstStyle/>
                    <a:p>
                      <a:r>
                        <a:rPr lang="en-AU" sz="1200" b="1" dirty="0"/>
                        <a:t>13–26th November</a:t>
                      </a:r>
                      <a:endParaRPr 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The</a:t>
                      </a:r>
                      <a:r>
                        <a:rPr lang="en-AU" sz="1200" dirty="0">
                          <a:solidFill>
                            <a:schemeClr val="bg1"/>
                          </a:solidFill>
                        </a:rPr>
                        <a:t> </a:t>
                      </a:r>
                      <a:r>
                        <a:rPr lang="en-AU" sz="1200" dirty="0">
                          <a:solidFill>
                            <a:srgbClr val="E64626"/>
                          </a:solidFill>
                          <a:hlinkClick r:id="rId4">
                            <a:extLst>
                              <a:ext uri="{A12FA001-AC4F-418D-AE19-62706E023703}">
                                <ahyp:hlinkClr xmlns:ahyp="http://schemas.microsoft.com/office/drawing/2018/hyperlinkcolor" val="tx"/>
                              </a:ext>
                            </a:extLst>
                          </a:hlinkClick>
                        </a:rPr>
                        <a:t>Festival of Urbanism</a:t>
                      </a:r>
                      <a:r>
                        <a:rPr lang="en-AU" sz="1200" dirty="0">
                          <a:solidFill>
                            <a:srgbClr val="E64626"/>
                          </a:solidFill>
                        </a:rPr>
                        <a:t> </a:t>
                      </a:r>
                      <a:r>
                        <a:rPr lang="en-AU" sz="1200" dirty="0"/>
                        <a:t>showcased many of the UHL research work, with Q&amp;A sessions, workshops, panel discussions and presentations of research results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3019207"/>
                  </a:ext>
                </a:extLst>
              </a:tr>
            </a:tbl>
          </a:graphicData>
        </a:graphic>
      </p:graphicFrame>
      <p:pic>
        <p:nvPicPr>
          <p:cNvPr id="12" name="Picture 11" descr="A close - up of a sign&#10;&#10;Description automatically generated with medium confidence">
            <a:extLst>
              <a:ext uri="{FF2B5EF4-FFF2-40B4-BE49-F238E27FC236}">
                <a16:creationId xmlns:a16="http://schemas.microsoft.com/office/drawing/2014/main" id="{BF924C9F-1271-4448-9C28-3EB8CBD7FCBC}"/>
              </a:ext>
            </a:extLst>
          </p:cNvPr>
          <p:cNvPicPr>
            <a:picLocks noChangeAspect="1"/>
          </p:cNvPicPr>
          <p:nvPr/>
        </p:nvPicPr>
        <p:blipFill>
          <a:blip r:embed="rId5"/>
          <a:stretch>
            <a:fillRect/>
          </a:stretch>
        </p:blipFill>
        <p:spPr>
          <a:xfrm>
            <a:off x="4738367" y="6224964"/>
            <a:ext cx="1096197" cy="166602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F80A552E-390F-9847-8428-D697A4CEAC67}"/>
              </a:ext>
            </a:extLst>
          </p:cNvPr>
          <p:cNvPicPr>
            <a:picLocks noChangeAspect="1"/>
          </p:cNvPicPr>
          <p:nvPr/>
        </p:nvPicPr>
        <p:blipFill rotWithShape="1">
          <a:blip r:embed="rId6"/>
          <a:srcRect l="5708" t="20078" r="44750" b="33491"/>
          <a:stretch/>
        </p:blipFill>
        <p:spPr>
          <a:xfrm>
            <a:off x="4352647" y="8301970"/>
            <a:ext cx="1867639" cy="1115358"/>
          </a:xfrm>
          <a:prstGeom prst="rect">
            <a:avLst/>
          </a:prstGeom>
        </p:spPr>
      </p:pic>
      <p:pic>
        <p:nvPicPr>
          <p:cNvPr id="22" name="Picture 21" descr="A person in a suit&#10;&#10;Description automatically generated with medium confidence">
            <a:extLst>
              <a:ext uri="{FF2B5EF4-FFF2-40B4-BE49-F238E27FC236}">
                <a16:creationId xmlns:a16="http://schemas.microsoft.com/office/drawing/2014/main" id="{035B30B2-1895-4745-A4DA-E6C0FC4B5D5E}"/>
              </a:ext>
            </a:extLst>
          </p:cNvPr>
          <p:cNvPicPr>
            <a:picLocks noChangeAspect="1"/>
          </p:cNvPicPr>
          <p:nvPr/>
        </p:nvPicPr>
        <p:blipFill>
          <a:blip r:embed="rId7"/>
          <a:stretch>
            <a:fillRect/>
          </a:stretch>
        </p:blipFill>
        <p:spPr>
          <a:xfrm>
            <a:off x="4210330" y="4423750"/>
            <a:ext cx="2152276" cy="13451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3709" y="8553400"/>
            <a:ext cx="4156843" cy="576064"/>
          </a:xfrm>
        </p:spPr>
        <p:txBody>
          <a:bodyPr/>
          <a:lstStyle/>
          <a:p>
            <a:pPr>
              <a:lnSpc>
                <a:spcPts val="1600"/>
              </a:lnSpc>
              <a:spcAft>
                <a:spcPts val="100"/>
              </a:spcAft>
            </a:pPr>
            <a:r>
              <a:rPr lang="en-US" b="1" dirty="0">
                <a:solidFill>
                  <a:srgbClr val="000000"/>
                </a:solidFill>
                <a:latin typeface="Tw Cen MT" charset="0"/>
                <a:cs typeface="Tw Cen MT" charset="0"/>
              </a:rPr>
              <a:t>To contact the Urban Housing Lab:</a:t>
            </a:r>
          </a:p>
          <a:p>
            <a:pPr>
              <a:lnSpc>
                <a:spcPts val="1600"/>
              </a:lnSpc>
              <a:spcAft>
                <a:spcPts val="100"/>
              </a:spcAft>
            </a:pPr>
            <a:r>
              <a:rPr lang="en-GB" b="1" dirty="0">
                <a:solidFill>
                  <a:srgbClr val="000000"/>
                </a:solidFill>
                <a:latin typeface="Tw Cen MT" charset="0"/>
                <a:cs typeface="Tw Cen MT" charset="0"/>
              </a:rPr>
              <a:t>Professor Nicole </a:t>
            </a:r>
            <a:r>
              <a:rPr lang="en-GB" b="1" dirty="0" err="1">
                <a:solidFill>
                  <a:srgbClr val="000000"/>
                </a:solidFill>
                <a:latin typeface="Tw Cen MT" charset="0"/>
                <a:cs typeface="Tw Cen MT" charset="0"/>
              </a:rPr>
              <a:t>Gurran</a:t>
            </a:r>
            <a:r>
              <a:rPr lang="en-GB" b="1" dirty="0">
                <a:solidFill>
                  <a:srgbClr val="000000"/>
                </a:solidFill>
                <a:latin typeface="Tw Cen MT" charset="0"/>
                <a:cs typeface="Tw Cen MT" charset="0"/>
              </a:rPr>
              <a:t> </a:t>
            </a:r>
            <a:r>
              <a:rPr lang="en-GB" dirty="0">
                <a:solidFill>
                  <a:srgbClr val="000000"/>
                </a:solidFill>
                <a:latin typeface="Tw Cen MT" charset="0"/>
                <a:cs typeface="Tw Cen MT" charset="0"/>
              </a:rPr>
              <a:t>| Director</a:t>
            </a:r>
          </a:p>
          <a:p>
            <a:pPr>
              <a:lnSpc>
                <a:spcPts val="1250"/>
              </a:lnSpc>
            </a:pPr>
            <a:r>
              <a:rPr lang="en-GB" b="1" dirty="0">
                <a:solidFill>
                  <a:srgbClr val="000000"/>
                </a:solidFill>
                <a:latin typeface="Tw Cen MT" charset="0"/>
                <a:cs typeface="Tw Cen MT" charset="0"/>
              </a:rPr>
              <a:t>T</a:t>
            </a:r>
            <a:r>
              <a:rPr lang="en-GB" dirty="0">
                <a:solidFill>
                  <a:srgbClr val="000000"/>
                </a:solidFill>
                <a:latin typeface="Tw Cen MT" charset="0"/>
                <a:cs typeface="Tw Cen MT" charset="0"/>
              </a:rPr>
              <a:t> +61 2 9351 </a:t>
            </a:r>
            <a:r>
              <a:rPr lang="en-AU" dirty="0"/>
              <a:t>7729</a:t>
            </a:r>
            <a:r>
              <a:rPr lang="en-GB" dirty="0">
                <a:solidFill>
                  <a:srgbClr val="000000"/>
                </a:solidFill>
                <a:latin typeface="Tw Cen MT" charset="0"/>
                <a:cs typeface="Tw Cen MT" charset="0"/>
              </a:rPr>
              <a:t>| </a:t>
            </a:r>
            <a:r>
              <a:rPr lang="en-GB" b="1" dirty="0">
                <a:solidFill>
                  <a:srgbClr val="000000"/>
                </a:solidFill>
                <a:latin typeface="Tw Cen MT" charset="0"/>
                <a:cs typeface="Tw Cen MT" charset="0"/>
              </a:rPr>
              <a:t>E</a:t>
            </a:r>
            <a:r>
              <a:rPr lang="en-GB" dirty="0">
                <a:solidFill>
                  <a:srgbClr val="000000"/>
                </a:solidFill>
                <a:latin typeface="Tw Cen MT" charset="0"/>
                <a:cs typeface="Tw Cen MT" charset="0"/>
              </a:rPr>
              <a:t> </a:t>
            </a:r>
            <a:r>
              <a:rPr lang="en-GB" dirty="0" err="1">
                <a:solidFill>
                  <a:srgbClr val="000000"/>
                </a:solidFill>
                <a:latin typeface="Tw Cen MT" charset="0"/>
                <a:cs typeface="Tw Cen MT" charset="0"/>
              </a:rPr>
              <a:t>nicole.gurran@sydney.edu.au</a:t>
            </a:r>
            <a:endParaRPr lang="en-GB" dirty="0">
              <a:solidFill>
                <a:srgbClr val="000000"/>
              </a:solidFill>
              <a:latin typeface="Tw Cen MT" charset="0"/>
              <a:cs typeface="Tw Cen MT" charset="0"/>
            </a:endParaRPr>
          </a:p>
          <a:p>
            <a:endParaRPr lang="en-US" dirty="0"/>
          </a:p>
          <a:p>
            <a:endParaRPr lang="en-US" dirty="0"/>
          </a:p>
        </p:txBody>
      </p:sp>
      <p:sp>
        <p:nvSpPr>
          <p:cNvPr id="5" name="Pentagon 4"/>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
        <p:nvSpPr>
          <p:cNvPr id="8" name="Content Placeholder 18">
            <a:extLst>
              <a:ext uri="{FF2B5EF4-FFF2-40B4-BE49-F238E27FC236}">
                <a16:creationId xmlns:a16="http://schemas.microsoft.com/office/drawing/2014/main" id="{35C17F6B-9BCE-DC4B-9361-0A91D3457E5B}"/>
              </a:ext>
            </a:extLst>
          </p:cNvPr>
          <p:cNvSpPr>
            <a:spLocks noGrp="1"/>
          </p:cNvSpPr>
          <p:nvPr>
            <p:ph idx="12"/>
          </p:nvPr>
        </p:nvSpPr>
        <p:spPr>
          <a:xfrm>
            <a:off x="373708" y="560513"/>
            <a:ext cx="6123453" cy="4248471"/>
          </a:xfrm>
        </p:spPr>
        <p:txBody>
          <a:bodyPr numCol="2" spcCol="180000"/>
          <a:lstStyle/>
          <a:p>
            <a:pPr>
              <a:defRPr/>
            </a:pPr>
            <a:r>
              <a:rPr lang="en-US" sz="1800" b="1" dirty="0">
                <a:solidFill>
                  <a:schemeClr val="accent1"/>
                </a:solidFill>
              </a:rPr>
              <a:t>UHL Members in the Media:</a:t>
            </a:r>
          </a:p>
          <a:p>
            <a:endParaRPr lang="en-AU" dirty="0"/>
          </a:p>
          <a:p>
            <a:r>
              <a:rPr lang="en-AU" b="1" dirty="0"/>
              <a:t>Associate Professor </a:t>
            </a:r>
            <a:r>
              <a:rPr lang="en-AU" b="1" dirty="0" err="1"/>
              <a:t>Tooran</a:t>
            </a:r>
            <a:r>
              <a:rPr lang="en-AU" b="1" dirty="0"/>
              <a:t> Alizadeh </a:t>
            </a:r>
            <a:r>
              <a:rPr lang="en-AU" dirty="0"/>
              <a:t>was interviewed and featured in the ABC TV’s 7:30 program re the NBN upgrade announced in a joined media release by the Minister for Communications, Cyber Safety, and the Arts and also the Minister for Finance. </a:t>
            </a:r>
            <a:r>
              <a:rPr lang="en-AU" dirty="0" err="1"/>
              <a:t>Tooran</a:t>
            </a:r>
            <a:r>
              <a:rPr lang="en-AU" dirty="0"/>
              <a:t> was also quoted in </a:t>
            </a:r>
            <a:r>
              <a:rPr lang="en-AU" dirty="0">
                <a:hlinkClick r:id="rId2"/>
              </a:rPr>
              <a:t>The New Daily </a:t>
            </a:r>
            <a:r>
              <a:rPr lang="en-AU" dirty="0"/>
              <a:t>and interviewed on </a:t>
            </a:r>
            <a:r>
              <a:rPr lang="en-AU" dirty="0" err="1"/>
              <a:t>Statewide</a:t>
            </a:r>
            <a:r>
              <a:rPr lang="en-AU" dirty="0"/>
              <a:t> Drive - ABC Radio re the NBN upgrade and Radio Reversal 4zzz on the ups and downs of the NBN with special reference to the implications during COVID normal times. </a:t>
            </a:r>
          </a:p>
          <a:p>
            <a:endParaRPr lang="en-AU" dirty="0"/>
          </a:p>
          <a:p>
            <a:r>
              <a:rPr lang="en-AU" sz="1050" b="1" dirty="0"/>
              <a:t>Dr Caitlin Buckle </a:t>
            </a:r>
            <a:r>
              <a:rPr lang="en-AU" sz="1050" dirty="0"/>
              <a:t>was interviewed on Radio Adelaide and ABC Radio on </a:t>
            </a:r>
            <a:r>
              <a:rPr lang="en-AU" sz="1050" i="1" dirty="0"/>
              <a:t>Saturday Afternoon </a:t>
            </a:r>
            <a:r>
              <a:rPr lang="en-AU" sz="1050" dirty="0"/>
              <a:t>with Shelley Ware to discuss findings of the </a:t>
            </a:r>
            <a:r>
              <a:rPr lang="en-AU" sz="1050" i="1" dirty="0"/>
              <a:t>Marginal Housing during COVID-19 </a:t>
            </a:r>
            <a:r>
              <a:rPr lang="en-AU" sz="1050" dirty="0"/>
              <a:t>report in December. The report was referenced in Domain and ABC newspaper articles. Caitlin was also interviewed on the </a:t>
            </a:r>
            <a:r>
              <a:rPr lang="en-AU" sz="1050" dirty="0">
                <a:hlinkClick r:id="rId3"/>
              </a:rPr>
              <a:t>Housing Journal Podcast </a:t>
            </a:r>
            <a:r>
              <a:rPr lang="en-AU" sz="1050" dirty="0"/>
              <a:t>by </a:t>
            </a:r>
            <a:r>
              <a:rPr lang="en-AU" sz="1050" b="1" dirty="0"/>
              <a:t>Dr Dallas Rogers </a:t>
            </a:r>
            <a:r>
              <a:rPr lang="en-AU" sz="1050" dirty="0"/>
              <a:t>discussing her essay on conducting research during COVID-19</a:t>
            </a:r>
            <a:r>
              <a:rPr lang="en-AU" sz="1050" b="1" dirty="0"/>
              <a:t>.</a:t>
            </a:r>
          </a:p>
          <a:p>
            <a:endParaRPr lang="en-AU" sz="1050" b="1" dirty="0"/>
          </a:p>
          <a:p>
            <a:r>
              <a:rPr lang="en-AU" sz="1050" b="1" dirty="0"/>
              <a:t>Professor Nicole </a:t>
            </a:r>
            <a:r>
              <a:rPr lang="en-AU" sz="1050" b="1" dirty="0" err="1"/>
              <a:t>Gurran</a:t>
            </a:r>
            <a:r>
              <a:rPr lang="en-AU" sz="1050" b="1" dirty="0"/>
              <a:t> </a:t>
            </a:r>
            <a:r>
              <a:rPr lang="en-AU" sz="1050" dirty="0"/>
              <a:t>was quoted in various newspaper articles throughout the year, discussing eviction moratoriums during COVID-19 in </a:t>
            </a:r>
            <a:r>
              <a:rPr lang="en-AU" sz="1050" dirty="0">
                <a:hlinkClick r:id="rId4"/>
              </a:rPr>
              <a:t>Domain</a:t>
            </a:r>
            <a:r>
              <a:rPr lang="en-AU" sz="1050" dirty="0"/>
              <a:t>, </a:t>
            </a:r>
            <a:r>
              <a:rPr lang="en-AU" sz="1050" dirty="0">
                <a:hlinkClick r:id="rId5"/>
              </a:rPr>
              <a:t>ABC News </a:t>
            </a:r>
            <a:r>
              <a:rPr lang="en-AU" sz="1050" dirty="0"/>
              <a:t>and </a:t>
            </a:r>
            <a:r>
              <a:rPr lang="en-AU" sz="1050" dirty="0">
                <a:hlinkClick r:id="rId6"/>
              </a:rPr>
              <a:t>The New Daily</a:t>
            </a:r>
            <a:r>
              <a:rPr lang="en-AU" sz="1050" dirty="0"/>
              <a:t>, zoning restrictions in </a:t>
            </a:r>
            <a:r>
              <a:rPr lang="en-AU" sz="1050" dirty="0">
                <a:hlinkClick r:id="rId7"/>
              </a:rPr>
              <a:t>Domain</a:t>
            </a:r>
            <a:r>
              <a:rPr lang="en-AU" sz="1050" dirty="0"/>
              <a:t>, sustainable urban communities in </a:t>
            </a:r>
            <a:r>
              <a:rPr lang="en-AU" sz="1050" dirty="0">
                <a:hlinkClick r:id="rId8"/>
              </a:rPr>
              <a:t>The Urban Developer</a:t>
            </a:r>
            <a:r>
              <a:rPr lang="en-AU" sz="1050" dirty="0"/>
              <a:t>, social housing in </a:t>
            </a:r>
            <a:r>
              <a:rPr lang="en-AU" sz="1050" dirty="0">
                <a:hlinkClick r:id="rId9"/>
              </a:rPr>
              <a:t>Domain</a:t>
            </a:r>
            <a:r>
              <a:rPr lang="en-AU" sz="1050" dirty="0"/>
              <a:t>, rental assistance in </a:t>
            </a:r>
            <a:r>
              <a:rPr lang="en-AU" sz="1050" dirty="0">
                <a:hlinkClick r:id="rId10"/>
              </a:rPr>
              <a:t>Domain</a:t>
            </a:r>
            <a:r>
              <a:rPr lang="en-AU" sz="1050" dirty="0"/>
              <a:t>, private landlords and social housing in </a:t>
            </a:r>
            <a:r>
              <a:rPr lang="en-AU" sz="1050" dirty="0">
                <a:hlinkClick r:id="rId11"/>
              </a:rPr>
              <a:t>Domain</a:t>
            </a:r>
            <a:r>
              <a:rPr lang="en-AU" sz="1050" dirty="0"/>
              <a:t>, urban density in </a:t>
            </a:r>
            <a:r>
              <a:rPr lang="en-AU" sz="1050" dirty="0">
                <a:hlinkClick r:id="rId12"/>
              </a:rPr>
              <a:t>9News</a:t>
            </a:r>
            <a:r>
              <a:rPr lang="en-AU" sz="1050" dirty="0"/>
              <a:t>, city deals in </a:t>
            </a:r>
            <a:r>
              <a:rPr lang="en-AU" sz="1050" dirty="0">
                <a:hlinkClick r:id="rId13"/>
              </a:rPr>
              <a:t>Government News </a:t>
            </a:r>
            <a:r>
              <a:rPr lang="en-AU" sz="1050" dirty="0"/>
              <a:t>and public space in The </a:t>
            </a:r>
            <a:r>
              <a:rPr lang="en-AU" sz="1050" dirty="0">
                <a:hlinkClick r:id="rId14"/>
              </a:rPr>
              <a:t>Sydney Morning Herald</a:t>
            </a:r>
            <a:r>
              <a:rPr lang="en-AU" sz="1050" dirty="0"/>
              <a:t>.</a:t>
            </a:r>
            <a:endParaRPr lang="en-AU" sz="1050" b="1" dirty="0"/>
          </a:p>
          <a:p>
            <a:endParaRPr lang="en-AU" sz="1050" dirty="0"/>
          </a:p>
          <a:p>
            <a:r>
              <a:rPr lang="en-AU" sz="1050" b="1" dirty="0"/>
              <a:t>Dr Sophia </a:t>
            </a:r>
            <a:r>
              <a:rPr lang="en-AU" sz="1050" b="1" dirty="0" err="1"/>
              <a:t>Maalsen</a:t>
            </a:r>
            <a:r>
              <a:rPr lang="en-AU" sz="1050" b="1" dirty="0"/>
              <a:t> </a:t>
            </a:r>
            <a:r>
              <a:rPr lang="en-AU" sz="1050" dirty="0"/>
              <a:t>and </a:t>
            </a:r>
            <a:r>
              <a:rPr lang="en-AU" sz="1050" b="1" dirty="0"/>
              <a:t>Dr Laurence Troy </a:t>
            </a:r>
            <a:r>
              <a:rPr lang="en-AU" sz="1050" dirty="0"/>
              <a:t>spoke on </a:t>
            </a:r>
            <a:r>
              <a:rPr lang="en-AU" sz="1050" dirty="0">
                <a:hlinkClick r:id="rId15"/>
              </a:rPr>
              <a:t>ABC Radio National </a:t>
            </a:r>
            <a:r>
              <a:rPr lang="en-AU" sz="1050" i="1" dirty="0">
                <a:hlinkClick r:id="rId15"/>
              </a:rPr>
              <a:t>Big Ideas </a:t>
            </a:r>
            <a:r>
              <a:rPr lang="en-AU" sz="1050" dirty="0"/>
              <a:t> on being a life-long renter and not a home-owner. Sophia was also quoted in </a:t>
            </a:r>
            <a:r>
              <a:rPr lang="en-AU" sz="1050" dirty="0">
                <a:hlinkClick r:id="rId16"/>
              </a:rPr>
              <a:t>The Sydney Morning Herald </a:t>
            </a:r>
            <a:r>
              <a:rPr lang="en-AU" sz="1050" dirty="0"/>
              <a:t>on share housing during COVID-19, and Laurence was also quoted in </a:t>
            </a:r>
            <a:r>
              <a:rPr lang="en-AU" sz="1050" dirty="0">
                <a:hlinkClick r:id="rId17"/>
              </a:rPr>
              <a:t>The New Daily </a:t>
            </a:r>
            <a:r>
              <a:rPr lang="en-AU" sz="1050" dirty="0"/>
              <a:t>speaking about social and affordable housing provision.</a:t>
            </a:r>
          </a:p>
          <a:p>
            <a:endParaRPr lang="en-AU" sz="1050" dirty="0"/>
          </a:p>
          <a:p>
            <a:r>
              <a:rPr lang="en-AU" sz="1050" b="1" dirty="0"/>
              <a:t>Dr Dallas Rogers </a:t>
            </a:r>
            <a:r>
              <a:rPr lang="en-AU" sz="1050" dirty="0"/>
              <a:t>was quoted in </a:t>
            </a:r>
            <a:r>
              <a:rPr lang="en-AU" sz="1050" dirty="0">
                <a:hlinkClick r:id="rId18"/>
              </a:rPr>
              <a:t>In Daily</a:t>
            </a:r>
            <a:r>
              <a:rPr lang="en-AU" sz="1050" dirty="0"/>
              <a:t> discussing the impact of COVID-19 on the perceptions of housing, and on public housing in </a:t>
            </a:r>
            <a:r>
              <a:rPr lang="en-AU" sz="1050" dirty="0">
                <a:hlinkClick r:id="rId19"/>
              </a:rPr>
              <a:t>ABC News</a:t>
            </a:r>
            <a:r>
              <a:rPr lang="en-AU" sz="1050" dirty="0"/>
              <a:t>. Dallas also produced </a:t>
            </a:r>
            <a:r>
              <a:rPr lang="en-AU" sz="1050" u="sng" dirty="0">
                <a:hlinkClick r:id="rId20" tooltip="https://www.abc.net.au/radionational/programs/philosopherszone/citizens-and-urban-planning/12244514"/>
              </a:rPr>
              <a:t>Citizens and urban planning</a:t>
            </a:r>
            <a:r>
              <a:rPr lang="en-AU" sz="1050" dirty="0"/>
              <a:t> and </a:t>
            </a:r>
            <a:r>
              <a:rPr lang="en-AU" sz="1050" u="sng" dirty="0">
                <a:hlinkClick r:id="rId21"/>
              </a:rPr>
              <a:t>Montesquieu and despotism</a:t>
            </a:r>
            <a:r>
              <a:rPr lang="en-AU" sz="1050" dirty="0"/>
              <a:t>,</a:t>
            </a:r>
            <a:r>
              <a:rPr lang="en-AU" sz="1050" b="1" dirty="0"/>
              <a:t> </a:t>
            </a:r>
            <a:r>
              <a:rPr lang="en-AU" sz="1050" dirty="0"/>
              <a:t>radio features for ABC Radio National’s The Philosophers Zone.</a:t>
            </a:r>
            <a:br>
              <a:rPr lang="en-AU" sz="1050" dirty="0">
                <a:highlight>
                  <a:srgbClr val="FFFF00"/>
                </a:highlight>
              </a:rPr>
            </a:br>
            <a:endParaRPr lang="en-AU" sz="1050" dirty="0">
              <a:highlight>
                <a:srgbClr val="FFFF00"/>
              </a:highlight>
            </a:endParaRPr>
          </a:p>
          <a:p>
            <a:endParaRPr lang="en-US" sz="1050" b="1" dirty="0">
              <a:solidFill>
                <a:srgbClr val="E64626"/>
              </a:solidFill>
              <a:highlight>
                <a:srgbClr val="FFFF00"/>
              </a:highlight>
            </a:endParaRPr>
          </a:p>
          <a:p>
            <a:pPr>
              <a:defRPr/>
            </a:pPr>
            <a:endParaRPr lang="en-US" b="1" dirty="0">
              <a:solidFill>
                <a:srgbClr val="E64626"/>
              </a:solidFill>
            </a:endParaRPr>
          </a:p>
          <a:p>
            <a:endParaRPr lang="en-US" dirty="0"/>
          </a:p>
        </p:txBody>
      </p:sp>
      <p:sp>
        <p:nvSpPr>
          <p:cNvPr id="6" name="TextBox 5">
            <a:extLst>
              <a:ext uri="{FF2B5EF4-FFF2-40B4-BE49-F238E27FC236}">
                <a16:creationId xmlns:a16="http://schemas.microsoft.com/office/drawing/2014/main" id="{3D758A33-A698-094B-8627-E1CEF2C8E1F8}"/>
              </a:ext>
            </a:extLst>
          </p:cNvPr>
          <p:cNvSpPr txBox="1"/>
          <p:nvPr/>
        </p:nvSpPr>
        <p:spPr>
          <a:xfrm>
            <a:off x="360838" y="5241032"/>
            <a:ext cx="6134840" cy="2831544"/>
          </a:xfrm>
          <a:prstGeom prst="rect">
            <a:avLst/>
          </a:prstGeom>
          <a:solidFill>
            <a:srgbClr val="E6462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1600" b="1" dirty="0">
                <a:solidFill>
                  <a:schemeClr val="bg1"/>
                </a:solidFill>
                <a:latin typeface="+mj-lt"/>
              </a:rPr>
              <a:t>Conversation Pieces:</a:t>
            </a:r>
          </a:p>
          <a:p>
            <a:endParaRPr lang="en-AU" sz="800" i="1" dirty="0">
              <a:solidFill>
                <a:schemeClr val="bg1"/>
              </a:solidFill>
              <a:latin typeface="+mj-lt"/>
            </a:endParaRPr>
          </a:p>
          <a:p>
            <a:r>
              <a:rPr lang="en-AU" sz="1100" dirty="0">
                <a:solidFill>
                  <a:schemeClr val="bg1"/>
                </a:solidFill>
                <a:hlinkClick r:id="rId22">
                  <a:extLst>
                    <a:ext uri="{A12FA001-AC4F-418D-AE19-62706E023703}">
                      <ahyp:hlinkClr xmlns:ahyp="http://schemas.microsoft.com/office/drawing/2018/hyperlinkcolor" val="tx"/>
                    </a:ext>
                  </a:extLst>
                </a:hlinkClick>
              </a:rPr>
              <a:t>What did COVID do to rental markets?</a:t>
            </a:r>
            <a:r>
              <a:rPr lang="en-AU" sz="1100" dirty="0">
                <a:solidFill>
                  <a:schemeClr val="bg1"/>
                </a:solidFill>
              </a:rPr>
              <a:t> </a:t>
            </a:r>
            <a:r>
              <a:rPr lang="en-AU" sz="1100" b="1" dirty="0">
                <a:solidFill>
                  <a:schemeClr val="tx1"/>
                </a:solidFill>
              </a:rPr>
              <a:t>Buckle, C., </a:t>
            </a:r>
            <a:r>
              <a:rPr lang="en-AU" sz="1100" b="1" dirty="0" err="1">
                <a:solidFill>
                  <a:schemeClr val="tx1"/>
                </a:solidFill>
              </a:rPr>
              <a:t>Gurran</a:t>
            </a:r>
            <a:r>
              <a:rPr lang="en-AU" sz="1100" b="1" dirty="0">
                <a:solidFill>
                  <a:schemeClr val="tx1"/>
                </a:solidFill>
              </a:rPr>
              <a:t>, N., </a:t>
            </a:r>
            <a:r>
              <a:rPr lang="en-AU" sz="1100" dirty="0">
                <a:solidFill>
                  <a:schemeClr val="tx1"/>
                </a:solidFill>
              </a:rPr>
              <a:t>Harris, P., </a:t>
            </a:r>
            <a:r>
              <a:rPr lang="en-AU" sz="1100" dirty="0" err="1">
                <a:solidFill>
                  <a:schemeClr val="tx1"/>
                </a:solidFill>
              </a:rPr>
              <a:t>Phibbs</a:t>
            </a:r>
            <a:r>
              <a:rPr lang="en-AU" sz="1100" dirty="0">
                <a:solidFill>
                  <a:schemeClr val="tx1"/>
                </a:solidFill>
              </a:rPr>
              <a:t>, P., Shrivastava, R., Lea, T.</a:t>
            </a:r>
            <a:endParaRPr lang="en-AU" sz="1100" i="1" dirty="0">
              <a:solidFill>
                <a:schemeClr val="tx1"/>
              </a:solidFill>
              <a:latin typeface="+mj-lt"/>
            </a:endParaRPr>
          </a:p>
          <a:p>
            <a:r>
              <a:rPr lang="en-AU" sz="1100" dirty="0">
                <a:solidFill>
                  <a:schemeClr val="bg1"/>
                </a:solidFill>
                <a:hlinkClick r:id="rId23">
                  <a:extLst>
                    <a:ext uri="{A12FA001-AC4F-418D-AE19-62706E023703}">
                      <ahyp:hlinkClr xmlns:ahyp="http://schemas.microsoft.com/office/drawing/2018/hyperlinkcolor" val="tx"/>
                    </a:ext>
                  </a:extLst>
                </a:hlinkClick>
              </a:rPr>
              <a:t>Quality of life in high-density apartments varies. Here are 6 ways to improve it </a:t>
            </a:r>
            <a:r>
              <a:rPr lang="en-AU" sz="1100" dirty="0">
                <a:solidFill>
                  <a:schemeClr val="tx1"/>
                </a:solidFill>
              </a:rPr>
              <a:t>Easthope, H., </a:t>
            </a:r>
            <a:r>
              <a:rPr lang="en-AU" sz="1100" dirty="0" err="1">
                <a:solidFill>
                  <a:schemeClr val="tx1"/>
                </a:solidFill>
              </a:rPr>
              <a:t>Crommelin</a:t>
            </a:r>
            <a:r>
              <a:rPr lang="en-AU" sz="1100" dirty="0">
                <a:solidFill>
                  <a:schemeClr val="tx1"/>
                </a:solidFill>
              </a:rPr>
              <a:t>, L., </a:t>
            </a:r>
            <a:r>
              <a:rPr lang="en-AU" sz="1100" b="1" dirty="0">
                <a:solidFill>
                  <a:schemeClr val="tx1"/>
                </a:solidFill>
              </a:rPr>
              <a:t>Troy, L., </a:t>
            </a:r>
            <a:r>
              <a:rPr lang="en-AU" sz="1100" dirty="0">
                <a:solidFill>
                  <a:schemeClr val="tx1"/>
                </a:solidFill>
              </a:rPr>
              <a:t>Nethercote, M. </a:t>
            </a:r>
            <a:endParaRPr lang="en-AU" sz="1100" i="1" dirty="0">
              <a:solidFill>
                <a:schemeClr val="tx1"/>
              </a:solidFill>
              <a:latin typeface="+mj-lt"/>
            </a:endParaRPr>
          </a:p>
          <a:p>
            <a:r>
              <a:rPr lang="en-US" sz="1100" dirty="0">
                <a:solidFill>
                  <a:schemeClr val="bg1"/>
                </a:solidFill>
                <a:hlinkClick r:id="rId24">
                  <a:extLst>
                    <a:ext uri="{A12FA001-AC4F-418D-AE19-62706E023703}">
                      <ahyp:hlinkClr xmlns:ahyp="http://schemas.microsoft.com/office/drawing/2018/hyperlinkcolor" val="tx"/>
                    </a:ext>
                  </a:extLst>
                </a:hlinkClick>
              </a:rPr>
              <a:t>Homelessness and overcrowding expose us all to coronavirus</a:t>
            </a:r>
            <a:r>
              <a:rPr lang="en-US" sz="1100" dirty="0">
                <a:solidFill>
                  <a:schemeClr val="bg1"/>
                </a:solidFill>
              </a:rPr>
              <a:t> </a:t>
            </a:r>
            <a:r>
              <a:rPr lang="en-US" sz="1100" b="1" dirty="0" err="1">
                <a:solidFill>
                  <a:schemeClr val="tx1"/>
                </a:solidFill>
              </a:rPr>
              <a:t>Gurran</a:t>
            </a:r>
            <a:r>
              <a:rPr lang="en-US" sz="1100" b="1" dirty="0">
                <a:solidFill>
                  <a:schemeClr val="tx1"/>
                </a:solidFill>
              </a:rPr>
              <a:t>, N., </a:t>
            </a:r>
            <a:r>
              <a:rPr lang="en-US" sz="1100" dirty="0" err="1">
                <a:solidFill>
                  <a:schemeClr val="tx1"/>
                </a:solidFill>
              </a:rPr>
              <a:t>Phibbs</a:t>
            </a:r>
            <a:r>
              <a:rPr lang="en-US" sz="1100" dirty="0">
                <a:solidFill>
                  <a:schemeClr val="tx1"/>
                </a:solidFill>
              </a:rPr>
              <a:t>, P., Lea, T. </a:t>
            </a:r>
          </a:p>
          <a:p>
            <a:r>
              <a:rPr lang="en-AU" sz="1100" dirty="0">
                <a:solidFill>
                  <a:schemeClr val="bg1"/>
                </a:solidFill>
                <a:hlinkClick r:id="rId25">
                  <a:extLst>
                    <a:ext uri="{A12FA001-AC4F-418D-AE19-62706E023703}">
                      <ahyp:hlinkClr xmlns:ahyp="http://schemas.microsoft.com/office/drawing/2018/hyperlinkcolor" val="tx"/>
                    </a:ext>
                  </a:extLst>
                </a:hlinkClick>
              </a:rPr>
              <a:t>Who’s most affected on public transport in the time of coronavirus?</a:t>
            </a:r>
            <a:r>
              <a:rPr lang="en-AU" sz="1100" dirty="0">
                <a:solidFill>
                  <a:schemeClr val="bg1"/>
                </a:solidFill>
              </a:rPr>
              <a:t>  </a:t>
            </a:r>
            <a:r>
              <a:rPr lang="en-AU" sz="1100" b="1" dirty="0">
                <a:solidFill>
                  <a:schemeClr val="tx1"/>
                </a:solidFill>
              </a:rPr>
              <a:t>Kent, J., </a:t>
            </a:r>
            <a:r>
              <a:rPr lang="en-AU" sz="1100" dirty="0" err="1">
                <a:solidFill>
                  <a:schemeClr val="tx1"/>
                </a:solidFill>
              </a:rPr>
              <a:t>Delbosc</a:t>
            </a:r>
            <a:r>
              <a:rPr lang="en-AU" sz="1100" dirty="0">
                <a:solidFill>
                  <a:schemeClr val="tx1"/>
                </a:solidFill>
              </a:rPr>
              <a:t>, A., McCarthy, L. </a:t>
            </a:r>
          </a:p>
          <a:p>
            <a:r>
              <a:rPr lang="en-AU" sz="1100" dirty="0">
                <a:solidFill>
                  <a:schemeClr val="bg1"/>
                </a:solidFill>
                <a:hlinkClick r:id="rId25">
                  <a:extLst>
                    <a:ext uri="{A12FA001-AC4F-418D-AE19-62706E023703}">
                      <ahyp:hlinkClr xmlns:ahyp="http://schemas.microsoft.com/office/drawing/2018/hyperlinkcolor" val="tx"/>
                    </a:ext>
                  </a:extLst>
                </a:hlinkClick>
              </a:rPr>
              <a:t>Why housing evictions must be suspended to defend us against coronavirus</a:t>
            </a:r>
            <a:r>
              <a:rPr lang="en-AU" sz="1100" dirty="0">
                <a:solidFill>
                  <a:schemeClr val="bg1"/>
                </a:solidFill>
              </a:rPr>
              <a:t> </a:t>
            </a:r>
            <a:r>
              <a:rPr lang="en-AU" sz="1100" b="1" dirty="0" err="1">
                <a:solidFill>
                  <a:schemeClr val="tx1"/>
                </a:solidFill>
              </a:rPr>
              <a:t>Maalsen</a:t>
            </a:r>
            <a:r>
              <a:rPr lang="en-AU" sz="1100" b="1" dirty="0">
                <a:solidFill>
                  <a:schemeClr val="tx1"/>
                </a:solidFill>
              </a:rPr>
              <a:t>, S., </a:t>
            </a:r>
            <a:r>
              <a:rPr lang="en-AU" sz="1100" dirty="0">
                <a:solidFill>
                  <a:schemeClr val="tx1"/>
                </a:solidFill>
              </a:rPr>
              <a:t>Martin, C., </a:t>
            </a:r>
            <a:r>
              <a:rPr lang="en-AU" sz="1100" b="1" dirty="0">
                <a:solidFill>
                  <a:schemeClr val="tx1"/>
                </a:solidFill>
              </a:rPr>
              <a:t>Rogers, D., </a:t>
            </a:r>
            <a:r>
              <a:rPr lang="en-AU" sz="1100" dirty="0">
                <a:solidFill>
                  <a:schemeClr val="tx1"/>
                </a:solidFill>
              </a:rPr>
              <a:t>Power, E.</a:t>
            </a:r>
            <a:endParaRPr lang="en-US" sz="1100" dirty="0">
              <a:solidFill>
                <a:schemeClr val="tx1"/>
              </a:solidFill>
            </a:endParaRPr>
          </a:p>
          <a:p>
            <a:r>
              <a:rPr lang="en-AU" sz="1100" dirty="0">
                <a:solidFill>
                  <a:schemeClr val="bg1"/>
                </a:solidFill>
                <a:hlinkClick r:id="rId26">
                  <a:extLst>
                    <a:ext uri="{A12FA001-AC4F-418D-AE19-62706E023703}">
                      <ahyp:hlinkClr xmlns:ahyp="http://schemas.microsoft.com/office/drawing/2018/hyperlinkcolor" val="tx"/>
                    </a:ext>
                  </a:extLst>
                </a:hlinkClick>
              </a:rPr>
              <a:t>Public housing ‘renewal’ likely to drive shift to private renters, not owners, in Sydney</a:t>
            </a:r>
            <a:r>
              <a:rPr lang="en-AU" sz="1100" dirty="0">
                <a:solidFill>
                  <a:schemeClr val="bg1"/>
                </a:solidFill>
              </a:rPr>
              <a:t> </a:t>
            </a:r>
            <a:r>
              <a:rPr lang="en-AU" sz="1100" b="1" dirty="0">
                <a:solidFill>
                  <a:schemeClr val="tx1"/>
                </a:solidFill>
              </a:rPr>
              <a:t>Rogers, D., </a:t>
            </a:r>
            <a:r>
              <a:rPr lang="en-AU" sz="1100" dirty="0">
                <a:solidFill>
                  <a:schemeClr val="tx1"/>
                </a:solidFill>
              </a:rPr>
              <a:t>Darcy, M.</a:t>
            </a:r>
          </a:p>
          <a:p>
            <a:r>
              <a:rPr lang="en-AU" sz="1100" dirty="0">
                <a:solidFill>
                  <a:schemeClr val="bg1"/>
                </a:solidFill>
                <a:hlinkClick r:id="rId27">
                  <a:extLst>
                    <a:ext uri="{A12FA001-AC4F-418D-AE19-62706E023703}">
                      <ahyp:hlinkClr xmlns:ahyp="http://schemas.microsoft.com/office/drawing/2018/hyperlinkcolor" val="tx"/>
                    </a:ext>
                  </a:extLst>
                </a:hlinkClick>
              </a:rPr>
              <a:t>Public housing renewal can make tenants feel displaced in their home, even before any work begins</a:t>
            </a:r>
            <a:r>
              <a:rPr lang="en-AU" sz="1100" dirty="0">
                <a:solidFill>
                  <a:schemeClr val="bg1"/>
                </a:solidFill>
              </a:rPr>
              <a:t> </a:t>
            </a:r>
            <a:r>
              <a:rPr lang="en-AU" sz="1100" b="1" dirty="0">
                <a:solidFill>
                  <a:schemeClr val="tx1"/>
                </a:solidFill>
              </a:rPr>
              <a:t>Rogers, D., </a:t>
            </a:r>
            <a:r>
              <a:rPr lang="en-AU" sz="1100" dirty="0">
                <a:solidFill>
                  <a:schemeClr val="tx1"/>
                </a:solidFill>
              </a:rPr>
              <a:t>Wynne, L.</a:t>
            </a:r>
          </a:p>
          <a:p>
            <a:r>
              <a:rPr lang="en-AU" sz="1100" dirty="0">
                <a:solidFill>
                  <a:schemeClr val="bg1"/>
                </a:solidFill>
                <a:hlinkClick r:id="rId28">
                  <a:extLst>
                    <a:ext uri="{A12FA001-AC4F-418D-AE19-62706E023703}">
                      <ahyp:hlinkClr xmlns:ahyp="http://schemas.microsoft.com/office/drawing/2018/hyperlinkcolor" val="tx"/>
                    </a:ext>
                  </a:extLst>
                </a:hlinkClick>
              </a:rPr>
              <a:t>Why more housing stimulus will be needed to sustain recovery</a:t>
            </a:r>
            <a:r>
              <a:rPr lang="en-AU" sz="1100" dirty="0">
                <a:solidFill>
                  <a:schemeClr val="bg1"/>
                </a:solidFill>
              </a:rPr>
              <a:t> </a:t>
            </a:r>
            <a:r>
              <a:rPr lang="en-AU" sz="1100" dirty="0">
                <a:solidFill>
                  <a:schemeClr val="tx1"/>
                </a:solidFill>
              </a:rPr>
              <a:t>Rowley, S., Crowe, A., </a:t>
            </a:r>
            <a:r>
              <a:rPr lang="en-AU" sz="1100" b="1" dirty="0">
                <a:solidFill>
                  <a:schemeClr val="tx1"/>
                </a:solidFill>
              </a:rPr>
              <a:t>Gilbert, C., </a:t>
            </a:r>
            <a:r>
              <a:rPr lang="en-AU" sz="1100" dirty="0">
                <a:solidFill>
                  <a:schemeClr val="tx1"/>
                </a:solidFill>
              </a:rPr>
              <a:t>Kruger, M., Leishman, C., </a:t>
            </a:r>
            <a:r>
              <a:rPr lang="en-AU" sz="1100" dirty="0" err="1">
                <a:solidFill>
                  <a:schemeClr val="tx1"/>
                </a:solidFill>
              </a:rPr>
              <a:t>Zuo</a:t>
            </a:r>
            <a:r>
              <a:rPr lang="en-AU" sz="1100" dirty="0">
                <a:solidFill>
                  <a:schemeClr val="tx1"/>
                </a:solidFill>
              </a:rPr>
              <a:t>, J.</a:t>
            </a:r>
          </a:p>
          <a:p>
            <a:r>
              <a:rPr lang="en-AU" sz="1100" dirty="0">
                <a:solidFill>
                  <a:schemeClr val="bg1"/>
                </a:solidFill>
                <a:hlinkClick r:id="rId29">
                  <a:extLst>
                    <a:ext uri="{A12FA001-AC4F-418D-AE19-62706E023703}">
                      <ahyp:hlinkClr xmlns:ahyp="http://schemas.microsoft.com/office/drawing/2018/hyperlinkcolor" val="tx"/>
                    </a:ext>
                  </a:extLst>
                </a:hlinkClick>
              </a:rPr>
              <a:t>Will the population freeze allow our big cities to catch up on infrastructure? </a:t>
            </a:r>
            <a:r>
              <a:rPr lang="en-AU" sz="1100" b="1" dirty="0">
                <a:solidFill>
                  <a:schemeClr val="tx1"/>
                </a:solidFill>
              </a:rPr>
              <a:t>Searle, G.,</a:t>
            </a:r>
            <a:r>
              <a:rPr lang="en-AU" sz="1100" dirty="0">
                <a:solidFill>
                  <a:schemeClr val="tx1"/>
                </a:solidFill>
              </a:rPr>
              <a:t> Legacy, C.</a:t>
            </a:r>
            <a:endParaRPr lang="en-AU" sz="800" i="1" dirty="0">
              <a:solidFill>
                <a:schemeClr val="tx1"/>
              </a:solidFill>
              <a:latin typeface="+mj-lt"/>
            </a:endParaRPr>
          </a:p>
        </p:txBody>
      </p:sp>
    </p:spTree>
    <p:extLst>
      <p:ext uri="{BB962C8B-B14F-4D97-AF65-F5344CB8AC3E}">
        <p14:creationId xmlns:p14="http://schemas.microsoft.com/office/powerpoint/2010/main" val="28350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2"/>
          </p:nvPr>
        </p:nvSpPr>
        <p:spPr>
          <a:xfrm>
            <a:off x="360838" y="1136650"/>
            <a:ext cx="6134840" cy="8007914"/>
          </a:xfrm>
        </p:spPr>
        <p:txBody>
          <a:bodyPr/>
          <a:lstStyle/>
          <a:p>
            <a:r>
              <a:rPr lang="en-US" sz="1400" b="1" dirty="0">
                <a:solidFill>
                  <a:srgbClr val="E64626"/>
                </a:solidFill>
              </a:rPr>
              <a:t>Journal Articles Published in 2020:</a:t>
            </a:r>
          </a:p>
          <a:p>
            <a:endParaRPr lang="en-US" sz="600" u="sng" dirty="0">
              <a:solidFill>
                <a:prstClr val="black"/>
              </a:solidFill>
            </a:endParaRPr>
          </a:p>
          <a:p>
            <a:pPr marL="171450" indent="-171450">
              <a:buFont typeface="Arial" panose="020B0604020202020204" pitchFamily="34" charset="0"/>
              <a:buChar char="•"/>
            </a:pPr>
            <a:r>
              <a:rPr lang="en-AU" sz="850" b="1" dirty="0"/>
              <a:t>Alizadeh, T., </a:t>
            </a:r>
            <a:r>
              <a:rPr lang="en-AU" sz="850" dirty="0"/>
              <a:t>Grubesic, T., </a:t>
            </a:r>
            <a:r>
              <a:rPr lang="en-AU" sz="850" dirty="0" err="1"/>
              <a:t>Helderop</a:t>
            </a:r>
            <a:r>
              <a:rPr lang="en-AU" sz="850" dirty="0"/>
              <a:t>, E. (2020). Socio-spatial patterns of the National Broadband Network revealed: Lessons from Greater Sydney, Melbourne, and Brisbane. </a:t>
            </a:r>
            <a:r>
              <a:rPr lang="en-AU" sz="850" i="1" dirty="0"/>
              <a:t>Telecommunications Policy</a:t>
            </a:r>
            <a:r>
              <a:rPr lang="en-AU" sz="850" dirty="0"/>
              <a:t>, 44 (5, June 2020), 101941. </a:t>
            </a:r>
            <a:r>
              <a:rPr lang="en-AU" sz="850" u="sng" dirty="0">
                <a:hlinkClick r:id="rId2"/>
              </a:rPr>
              <a:t>[More Information]</a:t>
            </a:r>
            <a:endParaRPr lang="en-AU" sz="850" dirty="0"/>
          </a:p>
          <a:p>
            <a:pPr marL="171450" indent="-171450">
              <a:buFont typeface="Arial" panose="020B0604020202020204" pitchFamily="34" charset="0"/>
              <a:buChar char="•"/>
            </a:pPr>
            <a:r>
              <a:rPr lang="en-AU" sz="850" b="1" dirty="0"/>
              <a:t>Alizadeh, T., </a:t>
            </a:r>
            <a:r>
              <a:rPr lang="en-AU" sz="850" dirty="0"/>
              <a:t>Sadowski, J. (2020). Smart urbanism: Processes, practices, and parameters. </a:t>
            </a:r>
            <a:r>
              <a:rPr lang="en-AU" sz="850" i="1" dirty="0"/>
              <a:t>Telematics and Informatics</a:t>
            </a:r>
            <a:r>
              <a:rPr lang="en-AU" sz="850" dirty="0"/>
              <a:t>, 55. </a:t>
            </a:r>
            <a:r>
              <a:rPr lang="en-AU" sz="850" u="sng" dirty="0">
                <a:hlinkClick r:id="rId3"/>
              </a:rPr>
              <a:t>[More Information]</a:t>
            </a:r>
            <a:endParaRPr lang="en-AU" sz="850" dirty="0"/>
          </a:p>
          <a:p>
            <a:pPr marL="171450" indent="-171450">
              <a:buFont typeface="Arial" panose="020B0604020202020204" pitchFamily="34" charset="0"/>
              <a:buChar char="•"/>
            </a:pPr>
            <a:r>
              <a:rPr lang="en-AU" sz="850" dirty="0"/>
              <a:t>Baker, E., </a:t>
            </a:r>
            <a:r>
              <a:rPr lang="en-AU" sz="850" b="1" dirty="0"/>
              <a:t>Rogers, D., </a:t>
            </a:r>
            <a:r>
              <a:rPr lang="en-AU" sz="850" dirty="0"/>
              <a:t>at al. (2020). </a:t>
            </a:r>
            <a:r>
              <a:rPr lang="en-AU" sz="850" i="1" dirty="0"/>
              <a:t>Rental Insights A COVID-19 Collection</a:t>
            </a:r>
            <a:r>
              <a:rPr lang="en-AU" sz="850" dirty="0"/>
              <a:t>. Australian Housing and Urban Research Institute (AHURI) </a:t>
            </a:r>
            <a:r>
              <a:rPr lang="en-AU" sz="850" dirty="0">
                <a:hlinkClick r:id="rId4"/>
              </a:rPr>
              <a:t>[More Information] </a:t>
            </a:r>
            <a:r>
              <a:rPr lang="en-AU" sz="850" dirty="0"/>
              <a:t>            </a:t>
            </a:r>
          </a:p>
          <a:p>
            <a:pPr marL="171450" indent="-171450">
              <a:buFont typeface="Arial" panose="020B0604020202020204" pitchFamily="34" charset="0"/>
              <a:buChar char="•"/>
            </a:pPr>
            <a:r>
              <a:rPr lang="en-AU" sz="850" b="1" dirty="0"/>
              <a:t>Buckle, C. </a:t>
            </a:r>
            <a:r>
              <a:rPr lang="en-AU" sz="850" dirty="0"/>
              <a:t>(2020). Touching, scrolling and swooping: Performing and representing migrant stories through geospatial technologies. </a:t>
            </a:r>
            <a:r>
              <a:rPr lang="en-AU" sz="850" i="1" dirty="0" err="1"/>
              <a:t>Geoforum</a:t>
            </a:r>
            <a:r>
              <a:rPr lang="en-AU" sz="850" dirty="0"/>
              <a:t>, 111, 83-93. </a:t>
            </a:r>
            <a:r>
              <a:rPr lang="en-AU" sz="850" u="sng" dirty="0">
                <a:hlinkClick r:id="rId5"/>
              </a:rPr>
              <a:t>[More Information]</a:t>
            </a:r>
            <a:endParaRPr lang="en-AU" sz="850" u="sng" dirty="0"/>
          </a:p>
          <a:p>
            <a:pPr marL="171450" indent="-171450">
              <a:buFont typeface="Arial" panose="020B0604020202020204" pitchFamily="34" charset="0"/>
              <a:buChar char="•"/>
            </a:pPr>
            <a:r>
              <a:rPr lang="en-AU" sz="850" b="1" dirty="0"/>
              <a:t>Buckle, C. </a:t>
            </a:r>
            <a:r>
              <a:rPr lang="en-AU" sz="850" dirty="0"/>
              <a:t>(2020). Migrants' encounters of a lifestyle destination: From coastal idyll to activated city. </a:t>
            </a:r>
            <a:r>
              <a:rPr lang="en-AU" sz="850" i="1" dirty="0"/>
              <a:t>Geographical Research. </a:t>
            </a:r>
            <a:r>
              <a:rPr lang="en-AU" sz="850" u="sng" dirty="0">
                <a:solidFill>
                  <a:srgbClr val="E64626"/>
                </a:solidFill>
                <a:hlinkClick r:id="rId6"/>
              </a:rPr>
              <a:t>[More Information]</a:t>
            </a:r>
            <a:r>
              <a:rPr lang="en-AU" sz="850" i="1" u="sng" dirty="0">
                <a:solidFill>
                  <a:srgbClr val="E64626"/>
                </a:solidFill>
                <a:hlinkClick r:id="rId6"/>
              </a:rPr>
              <a:t> </a:t>
            </a:r>
            <a:endParaRPr lang="en-AU" sz="850" u="sng" dirty="0">
              <a:solidFill>
                <a:srgbClr val="E64626"/>
              </a:solidFill>
            </a:endParaRPr>
          </a:p>
          <a:p>
            <a:pPr marL="171450" indent="-171450">
              <a:buFont typeface="Arial" panose="020B0604020202020204" pitchFamily="34" charset="0"/>
              <a:buChar char="•"/>
            </a:pPr>
            <a:r>
              <a:rPr lang="en-AU" sz="850" dirty="0"/>
              <a:t>Dowling, R., </a:t>
            </a:r>
            <a:r>
              <a:rPr lang="en-AU" sz="850" b="1" dirty="0" err="1"/>
              <a:t>Maalsen</a:t>
            </a:r>
            <a:r>
              <a:rPr lang="en-AU" sz="850" b="1" dirty="0"/>
              <a:t>, S. </a:t>
            </a:r>
            <a:r>
              <a:rPr lang="en-AU" sz="850" dirty="0"/>
              <a:t>(2020). Familial mobilities beyond the private car: electric bikes and car sharing in Sydney, Australia. </a:t>
            </a:r>
            <a:r>
              <a:rPr lang="en-AU" sz="850" i="1" dirty="0"/>
              <a:t>Applied Mobilities</a:t>
            </a:r>
            <a:r>
              <a:rPr lang="en-AU" sz="850" dirty="0"/>
              <a:t>, 5(1), 53-67. </a:t>
            </a:r>
            <a:r>
              <a:rPr lang="en-AU" sz="850" u="sng" dirty="0">
                <a:hlinkClick r:id="rId7"/>
              </a:rPr>
              <a:t>[More Information]</a:t>
            </a:r>
            <a:endParaRPr lang="en-AU" sz="850" u="sng" dirty="0"/>
          </a:p>
          <a:p>
            <a:pPr marL="171450" indent="-171450">
              <a:buFont typeface="Arial" panose="020B0604020202020204" pitchFamily="34" charset="0"/>
              <a:buChar char="•"/>
            </a:pPr>
            <a:r>
              <a:rPr lang="en-AU" sz="850" dirty="0" err="1"/>
              <a:t>Druta</a:t>
            </a:r>
            <a:r>
              <a:rPr lang="en-AU" sz="850" dirty="0"/>
              <a:t>, O, </a:t>
            </a:r>
            <a:r>
              <a:rPr lang="en-AU" sz="850" b="1" dirty="0"/>
              <a:t>Rogers, D</a:t>
            </a:r>
            <a:r>
              <a:rPr lang="en-AU" sz="850" dirty="0"/>
              <a:t>, and Power, E (2020) Holiday reading list for a post-COVID-19 housing system</a:t>
            </a:r>
            <a:r>
              <a:rPr lang="en-AU" sz="850" i="1" dirty="0"/>
              <a:t>. International Journal of Housing Policy </a:t>
            </a:r>
            <a:r>
              <a:rPr lang="en-AU" sz="850" dirty="0"/>
              <a:t>20 (4), 467-473 </a:t>
            </a:r>
            <a:r>
              <a:rPr lang="en-AU" sz="850" dirty="0">
                <a:hlinkClick r:id="rId8"/>
              </a:rPr>
              <a:t>[More Information]</a:t>
            </a:r>
            <a:endParaRPr lang="en-AU" sz="850" dirty="0"/>
          </a:p>
          <a:p>
            <a:pPr marL="171450" indent="-171450">
              <a:buFont typeface="Arial" panose="020B0604020202020204" pitchFamily="34" charset="0"/>
              <a:buChar char="•"/>
            </a:pPr>
            <a:r>
              <a:rPr lang="en-AU" sz="850" dirty="0"/>
              <a:t>Easthope, H., Power, E., </a:t>
            </a:r>
            <a:r>
              <a:rPr lang="en-AU" sz="850" b="1" dirty="0"/>
              <a:t>Rogers, D., </a:t>
            </a:r>
            <a:r>
              <a:rPr lang="en-AU" sz="850" dirty="0"/>
              <a:t>and </a:t>
            </a:r>
            <a:r>
              <a:rPr lang="en-AU" sz="850" dirty="0" err="1"/>
              <a:t>Dufty</a:t>
            </a:r>
            <a:r>
              <a:rPr lang="en-AU" sz="850" dirty="0"/>
              <a:t>-Jones, R. (2020) Thinking relationally about housing and home</a:t>
            </a:r>
            <a:r>
              <a:rPr lang="en-AU" sz="850" i="1" dirty="0"/>
              <a:t>. Housing Studies </a:t>
            </a:r>
            <a:r>
              <a:rPr lang="en-AU" sz="850" dirty="0"/>
              <a:t>35 (9), 1493-1500 </a:t>
            </a:r>
            <a:r>
              <a:rPr lang="en-AU" sz="850" dirty="0">
                <a:hlinkClick r:id="rId9"/>
              </a:rPr>
              <a:t>[More Information] </a:t>
            </a:r>
            <a:endParaRPr lang="en-AU" sz="850" dirty="0"/>
          </a:p>
          <a:p>
            <a:pPr marL="171450" indent="-171450">
              <a:buFont typeface="Arial" panose="020B0604020202020204" pitchFamily="34" charset="0"/>
              <a:buChar char="•"/>
            </a:pPr>
            <a:r>
              <a:rPr lang="en-AU" sz="850" dirty="0"/>
              <a:t>Easthope, H., </a:t>
            </a:r>
            <a:r>
              <a:rPr lang="en-AU" sz="850" dirty="0" err="1"/>
              <a:t>Crommelin</a:t>
            </a:r>
            <a:r>
              <a:rPr lang="en-AU" sz="850" dirty="0"/>
              <a:t>, L., </a:t>
            </a:r>
            <a:r>
              <a:rPr lang="en-AU" sz="850" b="1" dirty="0"/>
              <a:t>Troy, L., </a:t>
            </a:r>
            <a:r>
              <a:rPr lang="en-AU" sz="850" dirty="0"/>
              <a:t>Randolph, B. (2020). A new pathway to displacement? The implications of less-than-unanimous strata renewal laws for vulnerable residents. </a:t>
            </a:r>
            <a:r>
              <a:rPr lang="en-AU" sz="850" i="1" dirty="0"/>
              <a:t>Australian Planner</a:t>
            </a:r>
            <a:r>
              <a:rPr lang="en-AU" sz="850" dirty="0"/>
              <a:t>. </a:t>
            </a:r>
            <a:r>
              <a:rPr lang="en-AU" sz="850" u="sng" dirty="0">
                <a:hlinkClick r:id="rId10"/>
              </a:rPr>
              <a:t>[More Information]</a:t>
            </a:r>
            <a:endParaRPr lang="en-AU" sz="850" dirty="0"/>
          </a:p>
          <a:p>
            <a:pPr marL="171450" indent="-171450">
              <a:buFont typeface="Arial" panose="020B0604020202020204" pitchFamily="34" charset="0"/>
              <a:buChar char="•"/>
            </a:pPr>
            <a:r>
              <a:rPr lang="en-AU" sz="850" b="1" dirty="0"/>
              <a:t>Gilbert, C., </a:t>
            </a:r>
            <a:r>
              <a:rPr lang="en-AU" sz="850" b="1" dirty="0" err="1"/>
              <a:t>Gurran</a:t>
            </a:r>
            <a:r>
              <a:rPr lang="en-AU" sz="850" b="1" dirty="0"/>
              <a:t>, N. </a:t>
            </a:r>
            <a:r>
              <a:rPr lang="en-AU" sz="850" dirty="0"/>
              <a:t>(2020). Planning for Diverse and Affordable Housing Supply? A Survey of 200 Australian Planning Schemes. </a:t>
            </a:r>
            <a:r>
              <a:rPr lang="en-AU" sz="850" i="1" dirty="0"/>
              <a:t>Journal of Planning Education and Research</a:t>
            </a:r>
            <a:r>
              <a:rPr lang="en-AU" sz="850" dirty="0"/>
              <a:t>, online (in press). </a:t>
            </a:r>
            <a:r>
              <a:rPr lang="en-AU" sz="850" u="sng" dirty="0">
                <a:hlinkClick r:id="rId11"/>
              </a:rPr>
              <a:t>[More Information]</a:t>
            </a:r>
            <a:endParaRPr lang="en-AU" sz="850" dirty="0"/>
          </a:p>
          <a:p>
            <a:pPr marL="171450" indent="-171450">
              <a:buFont typeface="Arial" panose="020B0604020202020204" pitchFamily="34" charset="0"/>
              <a:buChar char="•"/>
            </a:pPr>
            <a:r>
              <a:rPr lang="en-AU" sz="850" b="1" dirty="0" err="1"/>
              <a:t>Gurran</a:t>
            </a:r>
            <a:r>
              <a:rPr lang="en-AU" sz="850" b="1" dirty="0"/>
              <a:t>, N., Zhang, Y., </a:t>
            </a:r>
            <a:r>
              <a:rPr lang="en-AU" sz="850" dirty="0"/>
              <a:t>Shrestha, P. (2020). 'Pop-up' tourism or 'invasion'? Airbnb in coastal Australia. </a:t>
            </a:r>
            <a:r>
              <a:rPr lang="en-AU" sz="850" i="1" dirty="0"/>
              <a:t>Annals of Tourism Research</a:t>
            </a:r>
            <a:r>
              <a:rPr lang="en-AU" sz="850" dirty="0"/>
              <a:t>, 81, 1-17. </a:t>
            </a:r>
            <a:r>
              <a:rPr lang="en-AU" sz="850" u="sng" dirty="0">
                <a:hlinkClick r:id="rId12"/>
              </a:rPr>
              <a:t>[More Information]</a:t>
            </a:r>
            <a:endParaRPr lang="en-AU" sz="850" dirty="0"/>
          </a:p>
          <a:p>
            <a:pPr marL="171450" indent="-171450">
              <a:buFont typeface="Arial" panose="020B0604020202020204" pitchFamily="34" charset="0"/>
              <a:buChar char="•"/>
            </a:pPr>
            <a:r>
              <a:rPr lang="en-AU" sz="850" b="1" dirty="0" err="1"/>
              <a:t>Gurran</a:t>
            </a:r>
            <a:r>
              <a:rPr lang="en-AU" sz="850" b="1" dirty="0"/>
              <a:t>, N., </a:t>
            </a:r>
            <a:r>
              <a:rPr lang="en-AU" sz="850" b="1" dirty="0" err="1"/>
              <a:t>Maalsen</a:t>
            </a:r>
            <a:r>
              <a:rPr lang="en-AU" sz="850" b="1" dirty="0"/>
              <a:t>, S., Shrestha, P</a:t>
            </a:r>
            <a:r>
              <a:rPr lang="en-AU" sz="850" dirty="0"/>
              <a:t>. (2020). Is 'informal' housing an affordability solution for expensive cities? Evidence from Sydney, Australia. </a:t>
            </a:r>
            <a:r>
              <a:rPr lang="en-AU" sz="850" i="1" dirty="0"/>
              <a:t>International Journal of Housing Policy</a:t>
            </a:r>
            <a:r>
              <a:rPr lang="en-AU" sz="850" dirty="0"/>
              <a:t>. </a:t>
            </a:r>
            <a:r>
              <a:rPr lang="en-AU" sz="850" u="sng" dirty="0">
                <a:hlinkClick r:id="rId13"/>
              </a:rPr>
              <a:t>[More Information]</a:t>
            </a:r>
            <a:endParaRPr lang="en-AU" sz="850" dirty="0"/>
          </a:p>
          <a:p>
            <a:pPr marL="171450" indent="-171450">
              <a:buFont typeface="Arial" panose="020B0604020202020204" pitchFamily="34" charset="0"/>
              <a:buChar char="•"/>
            </a:pPr>
            <a:r>
              <a:rPr lang="en-AU" sz="850" dirty="0"/>
              <a:t>Harris, P., </a:t>
            </a:r>
            <a:r>
              <a:rPr lang="en-AU" sz="850" b="1" dirty="0"/>
              <a:t>Kent, J., </a:t>
            </a:r>
            <a:r>
              <a:rPr lang="en-AU" sz="850" dirty="0"/>
              <a:t>Sainsbury, P., Riley, E., Sharma, N., Harris, E. (2020). Healthy urban planning: an institutional policy analysis of strategic planning in Sydney, Australia. </a:t>
            </a:r>
            <a:r>
              <a:rPr lang="en-AU" sz="850" i="1" dirty="0"/>
              <a:t>Health Promotion International</a:t>
            </a:r>
            <a:r>
              <a:rPr lang="en-AU" sz="850" dirty="0"/>
              <a:t>, 35(4), 649-660. </a:t>
            </a:r>
            <a:r>
              <a:rPr lang="en-AU" sz="850" u="sng" dirty="0">
                <a:hlinkClick r:id="rId14"/>
              </a:rPr>
              <a:t>[More Information]</a:t>
            </a:r>
            <a:endParaRPr lang="en-AU" sz="850" u="sng" dirty="0"/>
          </a:p>
          <a:p>
            <a:pPr marL="171450" indent="-171450">
              <a:buFont typeface="Arial" panose="020B0604020202020204" pitchFamily="34" charset="0"/>
              <a:buChar char="•"/>
            </a:pPr>
            <a:r>
              <a:rPr lang="en-AU" sz="850" dirty="0" err="1"/>
              <a:t>Iveson</a:t>
            </a:r>
            <a:r>
              <a:rPr lang="en-AU" sz="850" dirty="0"/>
              <a:t>, K., </a:t>
            </a:r>
            <a:r>
              <a:rPr lang="en-AU" sz="850" dirty="0" err="1"/>
              <a:t>Blatman</a:t>
            </a:r>
            <a:r>
              <a:rPr lang="en-AU" sz="850" dirty="0"/>
              <a:t>-Thomas, N., Chatterjee, P., Sisson, A., </a:t>
            </a:r>
            <a:r>
              <a:rPr lang="en-AU" sz="850" b="1" dirty="0"/>
              <a:t>Rogers, D. </a:t>
            </a:r>
            <a:r>
              <a:rPr lang="en-AU" sz="850" dirty="0"/>
              <a:t>(2020) The New Enclosure: The Appropriation of Public Land in Neoliberal Britain (Book Forum). </a:t>
            </a:r>
            <a:r>
              <a:rPr lang="en-AU" sz="850" i="1" dirty="0"/>
              <a:t>Dialogues in Human Geography </a:t>
            </a:r>
            <a:r>
              <a:rPr lang="en-AU" sz="850" dirty="0"/>
              <a:t>10 (1), 61-65</a:t>
            </a:r>
          </a:p>
          <a:p>
            <a:pPr marL="171450" indent="-171450">
              <a:buFont typeface="Arial" panose="020B0604020202020204" pitchFamily="34" charset="0"/>
              <a:buChar char="•"/>
            </a:pPr>
            <a:r>
              <a:rPr lang="en-AU" sz="850" b="1" dirty="0"/>
              <a:t>Kent, J., </a:t>
            </a:r>
            <a:r>
              <a:rPr lang="en-AU" sz="850" dirty="0"/>
              <a:t>Mulley, C., Stevens, N. (2020). Challenging policies that prohibit public transport use: Travelling with pets as a case study. </a:t>
            </a:r>
            <a:r>
              <a:rPr lang="en-AU" sz="850" i="1" dirty="0"/>
              <a:t>Transport Policy</a:t>
            </a:r>
            <a:r>
              <a:rPr lang="en-AU" sz="850" dirty="0"/>
              <a:t>, 99, 86-94. </a:t>
            </a:r>
            <a:r>
              <a:rPr lang="en-AU" sz="850" u="sng" dirty="0">
                <a:hlinkClick r:id="rId15"/>
              </a:rPr>
              <a:t>[More Information]</a:t>
            </a:r>
            <a:endParaRPr lang="en-AU" sz="850" dirty="0"/>
          </a:p>
          <a:p>
            <a:pPr marL="171450" indent="-171450">
              <a:buFont typeface="Arial" panose="020B0604020202020204" pitchFamily="34" charset="0"/>
              <a:buChar char="•"/>
            </a:pPr>
            <a:r>
              <a:rPr lang="en-GB" sz="850" dirty="0"/>
              <a:t>Kinsley, S., McLean, J. and </a:t>
            </a:r>
            <a:r>
              <a:rPr lang="en-GB" sz="850" b="1" dirty="0" err="1"/>
              <a:t>Maalsen</a:t>
            </a:r>
            <a:r>
              <a:rPr lang="en-GB" sz="850" b="1" dirty="0"/>
              <a:t>, S.</a:t>
            </a:r>
            <a:r>
              <a:rPr lang="en-GB" sz="850" dirty="0"/>
              <a:t> (2020) Editorial, </a:t>
            </a:r>
            <a:r>
              <a:rPr lang="en-GB" sz="850" i="1" dirty="0"/>
              <a:t>Digital Geography and Society</a:t>
            </a:r>
            <a:r>
              <a:rPr lang="en-GB" sz="850" dirty="0"/>
              <a:t>, </a:t>
            </a:r>
            <a:r>
              <a:rPr lang="en-GB" sz="850" dirty="0">
                <a:hlinkClick r:id="rId16"/>
              </a:rPr>
              <a:t>[More Information] </a:t>
            </a:r>
            <a:endParaRPr lang="en-GB" sz="850" dirty="0"/>
          </a:p>
          <a:p>
            <a:pPr marL="171450" indent="-171450">
              <a:buFont typeface="Arial" panose="020B0604020202020204" pitchFamily="34" charset="0"/>
              <a:buChar char="•"/>
            </a:pPr>
            <a:r>
              <a:rPr lang="en-AU" sz="850" dirty="0"/>
              <a:t>Lobo, M., Duffy, M., </a:t>
            </a:r>
            <a:r>
              <a:rPr lang="en-AU" sz="850" dirty="0" err="1"/>
              <a:t>Witcomb</a:t>
            </a:r>
            <a:r>
              <a:rPr lang="en-AU" sz="850" dirty="0"/>
              <a:t>, A., Brennan-</a:t>
            </a:r>
            <a:r>
              <a:rPr lang="en-AU" sz="850" dirty="0" err="1"/>
              <a:t>Horley</a:t>
            </a:r>
            <a:r>
              <a:rPr lang="en-AU" sz="850" dirty="0"/>
              <a:t>, C., Kelly, D., Barry, K., Bissell, D., </a:t>
            </a:r>
            <a:r>
              <a:rPr lang="en-AU" sz="850" b="1" dirty="0"/>
              <a:t>Buckle, C., </a:t>
            </a:r>
            <a:r>
              <a:rPr lang="en-AU" sz="850" dirty="0"/>
              <a:t>Cretney, R., Harada, T., et al (2020). Practising lively geographies in the city: encountering Melbourne through experimental field-based workshops. </a:t>
            </a:r>
            <a:r>
              <a:rPr lang="en-AU" sz="850" i="1" dirty="0"/>
              <a:t>Journal of Geography in Higher Education</a:t>
            </a:r>
            <a:r>
              <a:rPr lang="en-AU" sz="850" dirty="0"/>
              <a:t>, 44(3), 406-426. </a:t>
            </a:r>
            <a:r>
              <a:rPr lang="en-AU" sz="850" u="sng" dirty="0">
                <a:hlinkClick r:id="rId17"/>
              </a:rPr>
              <a:t>[More Information]</a:t>
            </a:r>
            <a:endParaRPr lang="en-AU" sz="850" dirty="0"/>
          </a:p>
          <a:p>
            <a:pPr marL="171450" indent="-171450">
              <a:buFont typeface="Arial" panose="020B0604020202020204" pitchFamily="34" charset="0"/>
              <a:buChar char="•"/>
            </a:pPr>
            <a:r>
              <a:rPr lang="en-AU" sz="850" b="1" dirty="0" err="1"/>
              <a:t>Maalsen</a:t>
            </a:r>
            <a:r>
              <a:rPr lang="en-AU" sz="850" b="1" dirty="0"/>
              <a:t>, S. </a:t>
            </a:r>
            <a:r>
              <a:rPr lang="en-AU" sz="850" dirty="0"/>
              <a:t>(2020). 'Generation Share': digitalized geographies of shared housing. </a:t>
            </a:r>
            <a:r>
              <a:rPr lang="en-AU" sz="850" i="1" dirty="0"/>
              <a:t>Social and Cultural Geography</a:t>
            </a:r>
            <a:r>
              <a:rPr lang="en-AU" sz="850" dirty="0"/>
              <a:t>, 21(1), 105-113. </a:t>
            </a:r>
            <a:r>
              <a:rPr lang="en-AU" sz="850" u="sng" dirty="0">
                <a:hlinkClick r:id="rId18"/>
              </a:rPr>
              <a:t>[More Information]</a:t>
            </a:r>
            <a:endParaRPr lang="en-AU" sz="850" dirty="0"/>
          </a:p>
          <a:p>
            <a:pPr marL="171450" indent="-171450">
              <a:buFont typeface="Arial" panose="020B0604020202020204" pitchFamily="34" charset="0"/>
              <a:buChar char="•"/>
            </a:pPr>
            <a:r>
              <a:rPr lang="en-AU" sz="850" b="1" dirty="0" err="1"/>
              <a:t>Maalsen</a:t>
            </a:r>
            <a:r>
              <a:rPr lang="en-AU" sz="850" b="1" dirty="0"/>
              <a:t>, S. </a:t>
            </a:r>
            <a:r>
              <a:rPr lang="en-AU" sz="850" dirty="0"/>
              <a:t>(2020). Revising the Smart House as Assemblage. </a:t>
            </a:r>
            <a:r>
              <a:rPr lang="en-AU" sz="850" i="1" dirty="0"/>
              <a:t>Housing Studies</a:t>
            </a:r>
            <a:r>
              <a:rPr lang="en-AU" sz="850" dirty="0"/>
              <a:t>, 35(9), 1534-1549. </a:t>
            </a:r>
            <a:r>
              <a:rPr lang="en-AU" sz="850" u="sng" dirty="0">
                <a:hlinkClick r:id="rId19"/>
              </a:rPr>
              <a:t>[More Information]</a:t>
            </a:r>
            <a:endParaRPr lang="en-AU" sz="850" dirty="0"/>
          </a:p>
          <a:p>
            <a:pPr marL="171450" indent="-171450">
              <a:buFont typeface="Arial" panose="020B0604020202020204" pitchFamily="34" charset="0"/>
              <a:buChar char="•"/>
            </a:pPr>
            <a:r>
              <a:rPr lang="en-AU" sz="850" b="1" dirty="0" err="1"/>
              <a:t>Maalsen</a:t>
            </a:r>
            <a:r>
              <a:rPr lang="en-AU" sz="850" b="1" dirty="0"/>
              <a:t>, S., </a:t>
            </a:r>
            <a:r>
              <a:rPr lang="en-AU" sz="850" dirty="0"/>
              <a:t>Dowling, R., (2020). Covid-19 and the accelerating smart home. </a:t>
            </a:r>
            <a:r>
              <a:rPr lang="en-AU" sz="850" i="1" dirty="0"/>
              <a:t>Big Data &amp; Society</a:t>
            </a:r>
            <a:r>
              <a:rPr lang="en-AU" sz="850" dirty="0"/>
              <a:t>, 7(2), 1-5. </a:t>
            </a:r>
            <a:r>
              <a:rPr lang="en-AU" sz="850" u="sng" dirty="0">
                <a:hlinkClick r:id="rId20"/>
              </a:rPr>
              <a:t>[More Information]</a:t>
            </a:r>
            <a:endParaRPr lang="en-AU" sz="850" u="sng" dirty="0"/>
          </a:p>
          <a:p>
            <a:pPr marL="171450" indent="-171450">
              <a:buFont typeface="Arial" panose="020B0604020202020204" pitchFamily="34" charset="0"/>
              <a:buChar char="•"/>
            </a:pPr>
            <a:r>
              <a:rPr lang="en-GB" sz="850" b="1" dirty="0" err="1"/>
              <a:t>Maalsen</a:t>
            </a:r>
            <a:r>
              <a:rPr lang="en-GB" sz="850" b="1" dirty="0"/>
              <a:t>, S., Rogers, D., </a:t>
            </a:r>
            <a:r>
              <a:rPr lang="en-GB" sz="850" dirty="0"/>
              <a:t>&amp; Ross, L. P. (2020). Rent and crisis: Old housing problems require a new state of exception in Australia. </a:t>
            </a:r>
            <a:r>
              <a:rPr lang="en-GB" sz="850" i="1" dirty="0"/>
              <a:t>Dialogues in Human Geography</a:t>
            </a:r>
            <a:r>
              <a:rPr lang="en-GB" sz="850" dirty="0"/>
              <a:t>, 10(2), 225–229. </a:t>
            </a:r>
            <a:r>
              <a:rPr lang="en-GB" sz="850" dirty="0">
                <a:hlinkClick r:id="rId21"/>
              </a:rPr>
              <a:t>[More Information]</a:t>
            </a:r>
            <a:endParaRPr lang="en-GB" sz="850" dirty="0"/>
          </a:p>
          <a:p>
            <a:pPr marL="171450" indent="-171450">
              <a:buFont typeface="Arial" panose="020B0604020202020204" pitchFamily="34" charset="0"/>
              <a:buChar char="•"/>
            </a:pPr>
            <a:r>
              <a:rPr lang="en-AU" sz="850" dirty="0"/>
              <a:t>McAuliffe, C., </a:t>
            </a:r>
            <a:r>
              <a:rPr lang="en-AU" sz="850" b="1" dirty="0"/>
              <a:t>Rogers, D. </a:t>
            </a:r>
            <a:r>
              <a:rPr lang="en-AU" sz="850" dirty="0"/>
              <a:t>(2020) Value pluralism in urban planning</a:t>
            </a:r>
            <a:r>
              <a:rPr lang="en-AU" sz="850" i="1" dirty="0"/>
              <a:t>.</a:t>
            </a:r>
            <a:r>
              <a:rPr lang="en-AU" sz="850" dirty="0"/>
              <a:t> </a:t>
            </a:r>
            <a:r>
              <a:rPr lang="en-AU" sz="850" i="1" dirty="0"/>
              <a:t>Planning Theory </a:t>
            </a:r>
            <a:r>
              <a:rPr lang="en-AU" sz="850" dirty="0"/>
              <a:t>19 (2), 242-248 </a:t>
            </a:r>
            <a:r>
              <a:rPr lang="en-AU" sz="850" dirty="0">
                <a:hlinkClick r:id="rId22"/>
              </a:rPr>
              <a:t>[More Information]</a:t>
            </a:r>
            <a:endParaRPr lang="en-AU" sz="850" dirty="0"/>
          </a:p>
          <a:p>
            <a:pPr marL="171450" indent="-171450">
              <a:buFont typeface="Arial" panose="020B0604020202020204" pitchFamily="34" charset="0"/>
              <a:buChar char="•"/>
            </a:pPr>
            <a:r>
              <a:rPr lang="en-AU" sz="850" dirty="0"/>
              <a:t>Paine, G., Thompson, S., Prior, J., </a:t>
            </a:r>
            <a:r>
              <a:rPr lang="en-AU" sz="850" dirty="0" err="1"/>
              <a:t>Connon</a:t>
            </a:r>
            <a:r>
              <a:rPr lang="en-AU" sz="850" dirty="0"/>
              <a:t>, I., &amp; </a:t>
            </a:r>
            <a:r>
              <a:rPr lang="en-AU" sz="850" b="1" dirty="0"/>
              <a:t>Kent, J. L</a:t>
            </a:r>
            <a:r>
              <a:rPr lang="en-AU" sz="850" dirty="0"/>
              <a:t>. (2020). Bringing History Forward: Learning from Historical Context when Translating Contemporary Health Evidence into Planning Practice. </a:t>
            </a:r>
            <a:r>
              <a:rPr lang="en-AU" sz="850" i="1" dirty="0"/>
              <a:t>Journal of Planning History</a:t>
            </a:r>
            <a:r>
              <a:rPr lang="en-AU" sz="850" dirty="0"/>
              <a:t>. [</a:t>
            </a:r>
            <a:r>
              <a:rPr lang="en-AU" sz="850" dirty="0">
                <a:hlinkClick r:id="rId23"/>
              </a:rPr>
              <a:t>More Information</a:t>
            </a:r>
            <a:r>
              <a:rPr lang="en-AU" sz="850" dirty="0"/>
              <a:t>]</a:t>
            </a:r>
            <a:r>
              <a:rPr lang="en-AU" sz="850" u="sng" dirty="0"/>
              <a:t> </a:t>
            </a:r>
          </a:p>
          <a:p>
            <a:pPr marL="171450" indent="-171450">
              <a:buFont typeface="Arial" panose="020B0604020202020204" pitchFamily="34" charset="0"/>
              <a:buChar char="•"/>
            </a:pPr>
            <a:r>
              <a:rPr lang="en-AU" sz="850" dirty="0" err="1"/>
              <a:t>Perng</a:t>
            </a:r>
            <a:r>
              <a:rPr lang="en-AU" sz="850" dirty="0"/>
              <a:t>, S., </a:t>
            </a:r>
            <a:r>
              <a:rPr lang="en-AU" sz="850" b="1" dirty="0" err="1"/>
              <a:t>Maalsen</a:t>
            </a:r>
            <a:r>
              <a:rPr lang="en-AU" sz="850" b="1" dirty="0"/>
              <a:t>, S. </a:t>
            </a:r>
            <a:r>
              <a:rPr lang="en-AU" sz="850" dirty="0"/>
              <a:t>(2020). Civic Infrastructure and the Appropriation of the Corporate Smart City. </a:t>
            </a:r>
            <a:r>
              <a:rPr lang="en-AU" sz="850" i="1" dirty="0"/>
              <a:t>Annals of the American Association of Geographers</a:t>
            </a:r>
            <a:r>
              <a:rPr lang="en-AU" sz="850" dirty="0"/>
              <a:t>, 110(2), 507-515. </a:t>
            </a:r>
            <a:r>
              <a:rPr lang="en-AU" sz="850" u="sng" dirty="0">
                <a:hlinkClick r:id="rId24"/>
              </a:rPr>
              <a:t>[More Information]</a:t>
            </a:r>
            <a:endParaRPr lang="en-AU" sz="850" dirty="0"/>
          </a:p>
          <a:p>
            <a:pPr marL="171450" indent="-171450">
              <a:buFont typeface="Arial" panose="020B0604020202020204" pitchFamily="34" charset="0"/>
              <a:buChar char="•"/>
            </a:pPr>
            <a:r>
              <a:rPr lang="en-AU" sz="850" dirty="0" err="1"/>
              <a:t>Pinnegar</a:t>
            </a:r>
            <a:r>
              <a:rPr lang="en-AU" sz="850" dirty="0"/>
              <a:t>, S., Randolph, B., </a:t>
            </a:r>
            <a:r>
              <a:rPr lang="en-AU" sz="850" b="1" dirty="0"/>
              <a:t>Troy, L. </a:t>
            </a:r>
            <a:r>
              <a:rPr lang="en-AU" sz="850" dirty="0"/>
              <a:t>(2020). Decoupling Growth from Growth-dependent Planning Paradigms: Contesting Prevailing Urban Renewal Futures in Sydney, Australia. </a:t>
            </a:r>
            <a:r>
              <a:rPr lang="en-AU" sz="850" i="1" dirty="0"/>
              <a:t>Urban Policy and Research</a:t>
            </a:r>
            <a:r>
              <a:rPr lang="en-AU" sz="850" dirty="0"/>
              <a:t>, 38(4), 321-337. </a:t>
            </a:r>
            <a:r>
              <a:rPr lang="en-AU" sz="850" u="sng" dirty="0">
                <a:hlinkClick r:id="rId25"/>
              </a:rPr>
              <a:t>[More Information]</a:t>
            </a:r>
            <a:endParaRPr lang="en-AU" sz="850" u="sng" dirty="0"/>
          </a:p>
          <a:p>
            <a:pPr marL="171450" indent="-171450">
              <a:buFont typeface="Arial" panose="020B0604020202020204" pitchFamily="34" charset="0"/>
              <a:buChar char="•"/>
            </a:pPr>
            <a:r>
              <a:rPr lang="en-AU" sz="850" dirty="0"/>
              <a:t>Power, E.R, </a:t>
            </a:r>
            <a:r>
              <a:rPr lang="en-AU" sz="850" b="1" dirty="0"/>
              <a:t>Rogers, D., </a:t>
            </a:r>
            <a:r>
              <a:rPr lang="en-AU" sz="850" dirty="0"/>
              <a:t>Kadi J. (2020) Public housing and COVID-19: contestation, challenge and change. </a:t>
            </a:r>
            <a:r>
              <a:rPr lang="en-AU" sz="850" i="1" dirty="0"/>
              <a:t>International Journal of Housing Policy</a:t>
            </a:r>
            <a:r>
              <a:rPr lang="en-AU" sz="850" dirty="0"/>
              <a:t> 20 (3), 313-319 </a:t>
            </a:r>
            <a:r>
              <a:rPr lang="en-AU" sz="850" dirty="0">
                <a:hlinkClick r:id="rId26"/>
              </a:rPr>
              <a:t>[More Information]</a:t>
            </a:r>
            <a:endParaRPr lang="en-AU" sz="850" dirty="0"/>
          </a:p>
          <a:p>
            <a:pPr marL="171450" indent="-171450">
              <a:buFont typeface="Arial" panose="020B0604020202020204" pitchFamily="34" charset="0"/>
              <a:buChar char="•"/>
            </a:pPr>
            <a:r>
              <a:rPr lang="en-AU" sz="850" b="1" dirty="0"/>
              <a:t>Prasad, D., Alizadeh, T. </a:t>
            </a:r>
            <a:r>
              <a:rPr lang="en-AU" sz="850" dirty="0"/>
              <a:t>(2020). What Makes Indian Cities Smart? A Policy Analysis of Smart Cities Mission. </a:t>
            </a:r>
            <a:r>
              <a:rPr lang="en-AU" sz="850" i="1" dirty="0"/>
              <a:t>Telematics and Informatics</a:t>
            </a:r>
            <a:r>
              <a:rPr lang="en-AU" sz="850" dirty="0"/>
              <a:t>, 55 (2020), 101466. </a:t>
            </a:r>
            <a:r>
              <a:rPr lang="en-AU" sz="850" u="sng" dirty="0">
                <a:hlinkClick r:id="rId27"/>
              </a:rPr>
              <a:t>[More Information]</a:t>
            </a:r>
            <a:endParaRPr lang="en-AU" sz="850" u="sng" dirty="0"/>
          </a:p>
          <a:p>
            <a:pPr marL="171450" indent="-171450">
              <a:buFont typeface="Arial" panose="020B0604020202020204" pitchFamily="34" charset="0"/>
              <a:buChar char="•"/>
            </a:pPr>
            <a:r>
              <a:rPr lang="en-AU" sz="850" b="1" dirty="0"/>
              <a:t>Rogers, D. </a:t>
            </a:r>
            <a:r>
              <a:rPr lang="en-AU" sz="850" dirty="0"/>
              <a:t>(2020) Australia’s Metropolitan Imperative: An Agenda for Governance Reform (Book Forum). </a:t>
            </a:r>
            <a:r>
              <a:rPr lang="en-AU" sz="850" i="1" dirty="0"/>
              <a:t>Australian Geographer </a:t>
            </a:r>
            <a:r>
              <a:rPr lang="en-AU" sz="850" dirty="0"/>
              <a:t>51 (1), 127-129 </a:t>
            </a:r>
            <a:r>
              <a:rPr lang="en-AU" sz="850" dirty="0">
                <a:hlinkClick r:id="rId28"/>
              </a:rPr>
              <a:t>[More Information]</a:t>
            </a:r>
            <a:endParaRPr lang="en-AU" sz="850" dirty="0"/>
          </a:p>
          <a:p>
            <a:pPr marL="171450" indent="-171450">
              <a:buFont typeface="Arial" panose="020B0604020202020204" pitchFamily="34" charset="0"/>
              <a:buChar char="•"/>
            </a:pPr>
            <a:r>
              <a:rPr lang="en-AU" sz="850" b="1" dirty="0"/>
              <a:t>Rogers, D., </a:t>
            </a:r>
            <a:r>
              <a:rPr lang="en-AU" sz="850" dirty="0"/>
              <a:t>Gibson, C (2020) Unsolicited urbanism: development monopolies, regulatory-technical fixes and planning-as-deal-making</a:t>
            </a:r>
            <a:r>
              <a:rPr lang="en-AU" sz="850" i="1" dirty="0"/>
              <a:t>.</a:t>
            </a:r>
            <a:r>
              <a:rPr lang="en-AU" sz="850" dirty="0"/>
              <a:t> </a:t>
            </a:r>
            <a:r>
              <a:rPr lang="en-AU" sz="850" i="1" dirty="0"/>
              <a:t>Environment and Planning A: Economy and Space</a:t>
            </a:r>
            <a:r>
              <a:rPr lang="en-AU" sz="850" dirty="0"/>
              <a:t>. </a:t>
            </a:r>
            <a:r>
              <a:rPr lang="en-AU" sz="850" dirty="0">
                <a:hlinkClick r:id="rId29"/>
              </a:rPr>
              <a:t>[More Information]</a:t>
            </a:r>
            <a:endParaRPr lang="en-AU" sz="850" dirty="0"/>
          </a:p>
          <a:p>
            <a:pPr marL="171450" indent="-171450">
              <a:buFont typeface="Arial" panose="020B0604020202020204" pitchFamily="34" charset="0"/>
              <a:buChar char="•"/>
            </a:pPr>
            <a:r>
              <a:rPr lang="en-AU" sz="850" b="1" dirty="0"/>
              <a:t>Rogers, D., </a:t>
            </a:r>
            <a:r>
              <a:rPr lang="en-AU" sz="850" dirty="0"/>
              <a:t>Herbert, M. (2020). Podcasts and Urban Studies: Notes from the Field; Sounds from the Studio. </a:t>
            </a:r>
            <a:r>
              <a:rPr lang="en-AU" sz="850" i="1" dirty="0"/>
              <a:t>Urban Policy and Research</a:t>
            </a:r>
            <a:r>
              <a:rPr lang="en-AU" sz="850" dirty="0"/>
              <a:t>, 38(1), 63-73. </a:t>
            </a:r>
            <a:r>
              <a:rPr lang="en-AU" sz="850" u="sng" dirty="0">
                <a:hlinkClick r:id="rId30"/>
              </a:rPr>
              <a:t>[More Information]</a:t>
            </a:r>
            <a:endParaRPr lang="en-AU" sz="850" dirty="0"/>
          </a:p>
          <a:p>
            <a:pPr marL="171450" indent="-171450">
              <a:buFont typeface="Arial" panose="020B0604020202020204" pitchFamily="34" charset="0"/>
              <a:buChar char="•"/>
            </a:pPr>
            <a:r>
              <a:rPr lang="en-AU" sz="850" b="1" dirty="0"/>
              <a:t>Rogers, D., </a:t>
            </a:r>
            <a:r>
              <a:rPr lang="en-AU" sz="850" dirty="0"/>
              <a:t>Herbert, M., </a:t>
            </a:r>
            <a:r>
              <a:rPr lang="en-AU" sz="850" dirty="0" err="1"/>
              <a:t>Whitzman</a:t>
            </a:r>
            <a:r>
              <a:rPr lang="en-AU" sz="850" dirty="0"/>
              <a:t>, C., McCann, E., </a:t>
            </a:r>
            <a:r>
              <a:rPr lang="en-AU" sz="850" dirty="0" err="1"/>
              <a:t>Maginn</a:t>
            </a:r>
            <a:r>
              <a:rPr lang="en-AU" sz="850" dirty="0"/>
              <a:t>, P., Watts, B., </a:t>
            </a:r>
            <a:r>
              <a:rPr lang="en-AU" sz="850" dirty="0" err="1"/>
              <a:t>Alam</a:t>
            </a:r>
            <a:r>
              <a:rPr lang="en-AU" sz="850" dirty="0"/>
              <a:t>, A., Pill, M., Keil, R., Dreher, T., </a:t>
            </a:r>
            <a:r>
              <a:rPr lang="en-AU" sz="850" b="1" dirty="0"/>
              <a:t>Alizadeh, T., </a:t>
            </a:r>
            <a:r>
              <a:rPr lang="en-AU" sz="850" dirty="0"/>
              <a:t>et al (2020). The city under Covid-19: podcasting as digital methodology. </a:t>
            </a:r>
            <a:r>
              <a:rPr lang="en-AU" sz="850" i="1" dirty="0" err="1"/>
              <a:t>Tijdschrift</a:t>
            </a:r>
            <a:r>
              <a:rPr lang="en-AU" sz="850" i="1" dirty="0"/>
              <a:t> </a:t>
            </a:r>
            <a:r>
              <a:rPr lang="en-AU" sz="850" i="1" dirty="0" err="1"/>
              <a:t>voor</a:t>
            </a:r>
            <a:r>
              <a:rPr lang="en-AU" sz="850" i="1" dirty="0"/>
              <a:t> </a:t>
            </a:r>
            <a:r>
              <a:rPr lang="en-AU" sz="850" i="1" dirty="0" err="1"/>
              <a:t>Economische</a:t>
            </a:r>
            <a:r>
              <a:rPr lang="en-AU" sz="850" i="1" dirty="0"/>
              <a:t> </a:t>
            </a:r>
            <a:r>
              <a:rPr lang="en-AU" sz="850" i="1" dirty="0" err="1"/>
              <a:t>en</a:t>
            </a:r>
            <a:r>
              <a:rPr lang="en-AU" sz="850" i="1" dirty="0"/>
              <a:t> </a:t>
            </a:r>
            <a:r>
              <a:rPr lang="en-AU" sz="850" i="1" dirty="0" err="1"/>
              <a:t>Sociale</a:t>
            </a:r>
            <a:r>
              <a:rPr lang="en-AU" sz="850" i="1" dirty="0"/>
              <a:t> </a:t>
            </a:r>
            <a:r>
              <a:rPr lang="en-AU" sz="850" i="1" dirty="0" err="1"/>
              <a:t>Geografie</a:t>
            </a:r>
            <a:r>
              <a:rPr lang="en-AU" sz="850" dirty="0"/>
              <a:t>, 111(3), 434-450. </a:t>
            </a:r>
            <a:r>
              <a:rPr lang="en-AU" sz="850" u="sng" dirty="0">
                <a:hlinkClick r:id="rId31"/>
              </a:rPr>
              <a:t>[More Information]</a:t>
            </a:r>
            <a:endParaRPr lang="en-AU" sz="850" u="sng" dirty="0"/>
          </a:p>
          <a:p>
            <a:pPr marL="171450" indent="-171450">
              <a:buFont typeface="Arial" panose="020B0604020202020204" pitchFamily="34" charset="0"/>
              <a:buChar char="•"/>
            </a:pPr>
            <a:r>
              <a:rPr lang="en-AU" sz="850" b="1" dirty="0"/>
              <a:t>Rogers, D., </a:t>
            </a:r>
            <a:r>
              <a:rPr lang="en-AU" sz="850" dirty="0"/>
              <a:t>Power, E. (2020) Housing policy and the COVID-19 pandemic: the importance of housing research during this health emergency. </a:t>
            </a:r>
            <a:r>
              <a:rPr lang="en-AU" sz="850" i="1" dirty="0"/>
              <a:t>International Journal of Housing Policy </a:t>
            </a:r>
            <a:r>
              <a:rPr lang="en-AU" sz="850" dirty="0"/>
              <a:t>20 (2), 177-183 </a:t>
            </a:r>
            <a:r>
              <a:rPr lang="en-AU" sz="850" dirty="0">
                <a:hlinkClick r:id="rId32"/>
              </a:rPr>
              <a:t>[More Information]</a:t>
            </a:r>
            <a:endParaRPr lang="en-AU" sz="850" dirty="0"/>
          </a:p>
          <a:p>
            <a:endParaRPr lang="en-AU" dirty="0"/>
          </a:p>
          <a:p>
            <a:pPr marL="171450" indent="-171450">
              <a:buFont typeface="Arial" panose="020B0604020202020204" pitchFamily="34" charset="0"/>
              <a:buChar char="•"/>
            </a:pPr>
            <a:endParaRPr lang="en-US" sz="900" dirty="0">
              <a:solidFill>
                <a:prstClr val="black"/>
              </a:solidFill>
            </a:endParaRPr>
          </a:p>
          <a:p>
            <a:pPr>
              <a:defRPr/>
            </a:pPr>
            <a:endParaRPr lang="en-US" b="1" dirty="0">
              <a:solidFill>
                <a:srgbClr val="E64626"/>
              </a:solidFill>
            </a:endParaRPr>
          </a:p>
          <a:p>
            <a:pPr>
              <a:defRPr/>
            </a:pPr>
            <a:endParaRPr lang="en-US" b="1" dirty="0">
              <a:solidFill>
                <a:srgbClr val="E64626"/>
              </a:solidFill>
            </a:endParaRPr>
          </a:p>
          <a:p>
            <a:endParaRPr lang="en-US" dirty="0"/>
          </a:p>
        </p:txBody>
      </p:sp>
      <p:sp>
        <p:nvSpPr>
          <p:cNvPr id="2" name="Title 1"/>
          <p:cNvSpPr>
            <a:spLocks noGrp="1"/>
          </p:cNvSpPr>
          <p:nvPr>
            <p:ph type="title"/>
          </p:nvPr>
        </p:nvSpPr>
        <p:spPr/>
        <p:txBody>
          <a:bodyPr/>
          <a:lstStyle/>
          <a:p>
            <a:r>
              <a:rPr lang="en-US" dirty="0"/>
              <a:t>2020 Year in Review</a:t>
            </a:r>
            <a:br>
              <a:rPr lang="en-US" dirty="0"/>
            </a:br>
            <a:r>
              <a:rPr lang="en-US" sz="1800" b="0" dirty="0">
                <a:solidFill>
                  <a:schemeClr val="tx1"/>
                </a:solidFill>
              </a:rPr>
              <a:t>Urban Housing Lab</a:t>
            </a:r>
            <a:endParaRPr lang="en-US" sz="1800" dirty="0"/>
          </a:p>
        </p:txBody>
      </p:sp>
      <p:sp>
        <p:nvSpPr>
          <p:cNvPr id="8" name="Pentagon 7"/>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Tree>
    <p:extLst>
      <p:ext uri="{BB962C8B-B14F-4D97-AF65-F5344CB8AC3E}">
        <p14:creationId xmlns:p14="http://schemas.microsoft.com/office/powerpoint/2010/main" val="333397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2"/>
          </p:nvPr>
        </p:nvSpPr>
        <p:spPr>
          <a:xfrm>
            <a:off x="362322" y="1064568"/>
            <a:ext cx="6134840" cy="8280920"/>
          </a:xfrm>
        </p:spPr>
        <p:txBody>
          <a:bodyPr/>
          <a:lstStyle/>
          <a:p>
            <a:pPr marL="171450" indent="-171450">
              <a:buFont typeface="Arial" panose="020B0604020202020204" pitchFamily="34" charset="0"/>
              <a:buChar char="•"/>
            </a:pPr>
            <a:r>
              <a:rPr lang="en-GB" sz="850" dirty="0"/>
              <a:t>Sadowski, J. and </a:t>
            </a:r>
            <a:r>
              <a:rPr lang="en-GB" sz="850" b="1" dirty="0" err="1"/>
              <a:t>Maalsen</a:t>
            </a:r>
            <a:r>
              <a:rPr lang="en-GB" sz="850" b="1" dirty="0"/>
              <a:t>, S. (</a:t>
            </a:r>
            <a:r>
              <a:rPr lang="en-GB" sz="850" dirty="0"/>
              <a:t>2020) Modes of making smart: or, practices of variegated smart urbanism, </a:t>
            </a:r>
            <a:r>
              <a:rPr lang="en-GB" sz="850" i="1" dirty="0"/>
              <a:t>Telematics and Informatics</a:t>
            </a:r>
            <a:r>
              <a:rPr lang="en-GB" sz="850" dirty="0"/>
              <a:t>, </a:t>
            </a:r>
            <a:r>
              <a:rPr lang="en-GB" sz="850" dirty="0">
                <a:hlinkClick r:id="rId2"/>
              </a:rPr>
              <a:t>[More Information] </a:t>
            </a:r>
            <a:endParaRPr lang="en-GB" sz="850" dirty="0"/>
          </a:p>
          <a:p>
            <a:pPr marL="171450" indent="-171450">
              <a:buFont typeface="Arial" panose="020B0604020202020204" pitchFamily="34" charset="0"/>
              <a:buChar char="•"/>
            </a:pPr>
            <a:r>
              <a:rPr lang="en-AU" sz="850" b="1" dirty="0"/>
              <a:t>Sarkar, S., </a:t>
            </a:r>
            <a:r>
              <a:rPr lang="en-AU" sz="850" dirty="0" err="1"/>
              <a:t>Arcaute</a:t>
            </a:r>
            <a:r>
              <a:rPr lang="en-AU" sz="850" dirty="0"/>
              <a:t>, E., </a:t>
            </a:r>
            <a:r>
              <a:rPr lang="en-AU" sz="850" dirty="0" err="1"/>
              <a:t>Hatna</a:t>
            </a:r>
            <a:r>
              <a:rPr lang="en-AU" sz="850" dirty="0"/>
              <a:t>, E., </a:t>
            </a:r>
            <a:r>
              <a:rPr lang="en-AU" sz="850" b="1" dirty="0"/>
              <a:t>Alizadeh, T., Searle, G., </a:t>
            </a:r>
            <a:r>
              <a:rPr lang="en-AU" sz="850" dirty="0"/>
              <a:t>Batty, M. (2020). Evidence for localization and urbanization economies in urban scaling. </a:t>
            </a:r>
            <a:r>
              <a:rPr lang="en-AU" sz="850" i="1" dirty="0"/>
              <a:t>Royal Society Open Science</a:t>
            </a:r>
            <a:r>
              <a:rPr lang="en-AU" sz="850" dirty="0"/>
              <a:t>, 7(1), 191638. </a:t>
            </a:r>
            <a:r>
              <a:rPr lang="en-AU" sz="850" u="sng" dirty="0">
                <a:hlinkClick r:id="rId3"/>
              </a:rPr>
              <a:t>[More Information]</a:t>
            </a:r>
            <a:endParaRPr lang="en-AU" sz="850" dirty="0"/>
          </a:p>
          <a:p>
            <a:pPr marL="171450" indent="-171450">
              <a:buFont typeface="Arial" panose="020B0604020202020204" pitchFamily="34" charset="0"/>
              <a:buChar char="•"/>
            </a:pPr>
            <a:r>
              <a:rPr lang="en-AU" sz="850" b="1" dirty="0"/>
              <a:t>Sarkar, S., </a:t>
            </a:r>
            <a:r>
              <a:rPr lang="en-AU" sz="850" dirty="0"/>
              <a:t>Wu, H., Levinson, D. (2020). Measuring polycentricity via network flows, spatial interaction and percolation. </a:t>
            </a:r>
            <a:r>
              <a:rPr lang="en-AU" sz="850" i="1" dirty="0"/>
              <a:t>Urban Studies</a:t>
            </a:r>
            <a:r>
              <a:rPr lang="en-AU" sz="850" dirty="0"/>
              <a:t>, 57(12), 2402-2422. </a:t>
            </a:r>
            <a:r>
              <a:rPr lang="en-AU" sz="850" u="sng" dirty="0">
                <a:hlinkClick r:id="rId4"/>
              </a:rPr>
              <a:t>[More Information]</a:t>
            </a:r>
            <a:endParaRPr lang="en-AU" sz="850" dirty="0"/>
          </a:p>
          <a:p>
            <a:pPr marL="171450" indent="-171450">
              <a:buFont typeface="Arial" panose="020B0604020202020204" pitchFamily="34" charset="0"/>
              <a:buChar char="•"/>
            </a:pPr>
            <a:r>
              <a:rPr lang="en-AU" sz="850" b="1" dirty="0"/>
              <a:t>Searle, G. </a:t>
            </a:r>
            <a:r>
              <a:rPr lang="en-AU" sz="850" dirty="0"/>
              <a:t>(2020). Metropolitan Strategic Planning after Modernism, </a:t>
            </a:r>
            <a:r>
              <a:rPr lang="en-AU" sz="850" i="1" dirty="0"/>
              <a:t>Planning Theory &amp; Practice</a:t>
            </a:r>
            <a:r>
              <a:rPr lang="en-AU" sz="850" dirty="0"/>
              <a:t>, 21(2), 325-329</a:t>
            </a:r>
            <a:r>
              <a:rPr lang="en-AU" sz="850" dirty="0">
                <a:hlinkClick r:id="rId5"/>
              </a:rPr>
              <a:t>. [More Information]</a:t>
            </a:r>
            <a:endParaRPr lang="en-AU" sz="850" dirty="0"/>
          </a:p>
          <a:p>
            <a:pPr marL="171450" indent="-171450">
              <a:buFont typeface="Arial" panose="020B0604020202020204" pitchFamily="34" charset="0"/>
              <a:buChar char="•"/>
            </a:pPr>
            <a:r>
              <a:rPr lang="en-AU" sz="850" b="1" dirty="0"/>
              <a:t>Searle, G. </a:t>
            </a:r>
            <a:r>
              <a:rPr lang="en-AU" sz="850" dirty="0"/>
              <a:t>(2020) Population Growth and Development: An Outcome of Sydney's Metropolitan Governance, </a:t>
            </a:r>
            <a:r>
              <a:rPr lang="en-AU" sz="850" i="1" dirty="0"/>
              <a:t>Australian Planner</a:t>
            </a:r>
            <a:r>
              <a:rPr lang="en-AU" sz="850" dirty="0"/>
              <a:t>, 56 (2), 65-72. </a:t>
            </a:r>
            <a:r>
              <a:rPr lang="en-AU" sz="850" dirty="0">
                <a:hlinkClick r:id="rId6"/>
              </a:rPr>
              <a:t>[More Information]</a:t>
            </a:r>
            <a:endParaRPr lang="en-AU" sz="850" dirty="0"/>
          </a:p>
          <a:p>
            <a:pPr marL="171450" indent="-171450">
              <a:buFont typeface="Arial" panose="020B0604020202020204" pitchFamily="34" charset="0"/>
              <a:buChar char="•"/>
            </a:pPr>
            <a:r>
              <a:rPr lang="en-AU" sz="850" b="1" dirty="0"/>
              <a:t>Searle, G., </a:t>
            </a:r>
            <a:r>
              <a:rPr lang="en-AU" sz="850" dirty="0"/>
              <a:t>Legacy, C. (2020). Locating the public interest in mega infrastructure planning: The case of Sydney’s WestConnex, </a:t>
            </a:r>
            <a:r>
              <a:rPr lang="en-AU" sz="850" i="1" dirty="0"/>
              <a:t>Urban Studies </a:t>
            </a:r>
            <a:r>
              <a:rPr lang="en-AU" sz="850" dirty="0">
                <a:hlinkClick r:id="rId7"/>
              </a:rPr>
              <a:t>[More Information]</a:t>
            </a:r>
            <a:endParaRPr lang="en-AU" sz="850" dirty="0"/>
          </a:p>
          <a:p>
            <a:pPr marL="171450" indent="-171450">
              <a:buFont typeface="Arial" panose="020B0604020202020204" pitchFamily="34" charset="0"/>
              <a:buChar char="•"/>
            </a:pPr>
            <a:r>
              <a:rPr lang="en-AU" sz="850" b="1" dirty="0"/>
              <a:t>Searle, G.,</a:t>
            </a:r>
            <a:r>
              <a:rPr lang="en-AU" sz="850" dirty="0"/>
              <a:t> </a:t>
            </a:r>
            <a:r>
              <a:rPr lang="en-AU" sz="850" dirty="0" err="1"/>
              <a:t>Phibbs</a:t>
            </a:r>
            <a:r>
              <a:rPr lang="en-AU" sz="850" dirty="0"/>
              <a:t>, P. (2020). Ending Single-Family Zoning: Is There a Plan B? </a:t>
            </a:r>
            <a:r>
              <a:rPr lang="en-AU" sz="850" i="1" dirty="0"/>
              <a:t>Journal of the American Planning Association</a:t>
            </a:r>
            <a:r>
              <a:rPr lang="en-AU" sz="850" dirty="0"/>
              <a:t>, 86 (1), 121-122. </a:t>
            </a:r>
            <a:r>
              <a:rPr lang="en-AU" sz="850" dirty="0">
                <a:hlinkClick r:id="rId8"/>
              </a:rPr>
              <a:t>[More Information]</a:t>
            </a:r>
            <a:endParaRPr lang="en-AU" sz="850" dirty="0"/>
          </a:p>
          <a:p>
            <a:pPr marL="171450" indent="-171450">
              <a:buFont typeface="Arial" panose="020B0604020202020204" pitchFamily="34" charset="0"/>
              <a:buChar char="•"/>
            </a:pPr>
            <a:r>
              <a:rPr lang="en-AU" sz="850" b="1" dirty="0"/>
              <a:t>Troy, L., </a:t>
            </a:r>
            <a:r>
              <a:rPr lang="en-AU" sz="850" dirty="0"/>
              <a:t>Randolph, B., </a:t>
            </a:r>
            <a:r>
              <a:rPr lang="en-AU" sz="850" dirty="0" err="1"/>
              <a:t>Pinnegar</a:t>
            </a:r>
            <a:r>
              <a:rPr lang="en-AU" sz="850" dirty="0"/>
              <a:t>, S., </a:t>
            </a:r>
            <a:r>
              <a:rPr lang="en-AU" sz="850" dirty="0" err="1"/>
              <a:t>Crommelin</a:t>
            </a:r>
            <a:r>
              <a:rPr lang="en-AU" sz="850" dirty="0"/>
              <a:t>, L., Easthope, H. (2020). Vertical Sprawl in the Australian City: Sydney's High-rise Residential Development Boom. </a:t>
            </a:r>
            <a:r>
              <a:rPr lang="en-AU" sz="850" i="1" dirty="0"/>
              <a:t>Urban Policy and Research</a:t>
            </a:r>
            <a:r>
              <a:rPr lang="en-AU" sz="850" dirty="0"/>
              <a:t>, 38(1), 18-36. </a:t>
            </a:r>
            <a:r>
              <a:rPr lang="en-AU" sz="850" u="sng" dirty="0">
                <a:hlinkClick r:id="rId9"/>
              </a:rPr>
              <a:t>[More Information]</a:t>
            </a:r>
            <a:endParaRPr lang="en-AU" sz="850" u="sng" dirty="0"/>
          </a:p>
          <a:p>
            <a:pPr marL="171450" indent="-171450">
              <a:buFont typeface="Arial" panose="020B0604020202020204" pitchFamily="34" charset="0"/>
              <a:buChar char="•"/>
            </a:pPr>
            <a:r>
              <a:rPr lang="en-AU" sz="850" dirty="0"/>
              <a:t>Wynne, L., </a:t>
            </a:r>
            <a:r>
              <a:rPr lang="en-AU" sz="850" b="1" dirty="0"/>
              <a:t>Rogers, D. </a:t>
            </a:r>
            <a:r>
              <a:rPr lang="en-AU" sz="850" dirty="0"/>
              <a:t>(2020)</a:t>
            </a:r>
            <a:r>
              <a:rPr lang="en-AU" sz="850" i="1" dirty="0"/>
              <a:t> </a:t>
            </a:r>
            <a:r>
              <a:rPr lang="en-AU" sz="850" dirty="0"/>
              <a:t>Emplaced displacement and public housing redevelopment: From physical displacement to social, cultural, and economic replacement. </a:t>
            </a:r>
            <a:r>
              <a:rPr lang="en-AU" sz="850" i="1" dirty="0"/>
              <a:t>Housing Policy Debate</a:t>
            </a:r>
            <a:r>
              <a:rPr lang="en-AU" sz="850" dirty="0"/>
              <a:t>, 1-16 </a:t>
            </a:r>
            <a:r>
              <a:rPr lang="en-AU" sz="850" dirty="0">
                <a:hlinkClick r:id="rId10"/>
              </a:rPr>
              <a:t>[More Information]</a:t>
            </a:r>
            <a:endParaRPr lang="en-AU" sz="850" u="sng" dirty="0"/>
          </a:p>
          <a:p>
            <a:pPr marL="171450" indent="-171450">
              <a:buFont typeface="Arial" panose="020B0604020202020204" pitchFamily="34" charset="0"/>
              <a:buChar char="•"/>
            </a:pPr>
            <a:r>
              <a:rPr lang="en-AU" sz="850" b="1" dirty="0"/>
              <a:t>Zhang, Y., </a:t>
            </a:r>
            <a:r>
              <a:rPr lang="en-AU" sz="850" dirty="0"/>
              <a:t>&amp; </a:t>
            </a:r>
            <a:r>
              <a:rPr lang="en-AU" sz="850" b="1" dirty="0" err="1"/>
              <a:t>Gurran</a:t>
            </a:r>
            <a:r>
              <a:rPr lang="en-AU" sz="850" b="1" dirty="0"/>
              <a:t>, N. </a:t>
            </a:r>
            <a:r>
              <a:rPr lang="en-AU" sz="850" dirty="0"/>
              <a:t>(2020). Understanding the Share Housing Sector: A Geography of Group Housing Supply in Metropolitan Sydney. </a:t>
            </a:r>
            <a:r>
              <a:rPr lang="en-AU" sz="850" i="1" dirty="0"/>
              <a:t>Urban Policy and Research</a:t>
            </a:r>
            <a:r>
              <a:rPr lang="en-AU" sz="850" dirty="0"/>
              <a:t>, 1-17. </a:t>
            </a:r>
            <a:r>
              <a:rPr lang="en-AU" sz="850" u="sng" dirty="0">
                <a:hlinkClick r:id="rId11" tooltip="https://www.tandfonline.com/doi/abs/10.1080/08111146.2020.1847067"/>
              </a:rPr>
              <a:t>[More Information]</a:t>
            </a:r>
            <a:r>
              <a:rPr lang="en-AU" sz="850" dirty="0"/>
              <a:t>  </a:t>
            </a:r>
          </a:p>
          <a:p>
            <a:r>
              <a:rPr lang="en-AU" dirty="0"/>
              <a:t> </a:t>
            </a:r>
          </a:p>
          <a:p>
            <a:pPr>
              <a:defRPr/>
            </a:pPr>
            <a:r>
              <a:rPr lang="en-US" sz="1400" b="1" dirty="0">
                <a:solidFill>
                  <a:srgbClr val="E64626"/>
                </a:solidFill>
              </a:rPr>
              <a:t>Book Chapters Published in 2020:</a:t>
            </a:r>
            <a:endParaRPr lang="en-US" sz="1050" b="1" dirty="0">
              <a:solidFill>
                <a:prstClr val="black"/>
              </a:solidFill>
            </a:endParaRPr>
          </a:p>
          <a:p>
            <a:pPr marL="171450" indent="-171450">
              <a:buFont typeface="Arial" panose="020B0604020202020204" pitchFamily="34" charset="0"/>
              <a:buChar char="•"/>
            </a:pPr>
            <a:endParaRPr lang="en-AU" sz="800" b="1" dirty="0"/>
          </a:p>
          <a:p>
            <a:pPr marL="171450" indent="-171450">
              <a:buFont typeface="Arial" panose="020B0604020202020204" pitchFamily="34" charset="0"/>
              <a:buChar char="•"/>
            </a:pPr>
            <a:r>
              <a:rPr lang="en-AU" sz="850" b="1" dirty="0"/>
              <a:t>Alizadeh, T., </a:t>
            </a:r>
            <a:r>
              <a:rPr lang="en-AU" sz="850" dirty="0" err="1"/>
              <a:t>Iveson</a:t>
            </a:r>
            <a:r>
              <a:rPr lang="en-AU" sz="850" dirty="0"/>
              <a:t>, K. (2020) Digital Cities.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Alizadeh, T., Sarkar, S., </a:t>
            </a:r>
            <a:r>
              <a:rPr lang="en-AU" sz="850" dirty="0"/>
              <a:t>Burgoyne, S., Elton-Pym, A., Dowling, R. (2020). Enabling Smart Participatory Local Government. In Rob </a:t>
            </a:r>
            <a:r>
              <a:rPr lang="en-AU" sz="850" dirty="0" err="1"/>
              <a:t>Roggema</a:t>
            </a:r>
            <a:r>
              <a:rPr lang="en-AU" sz="850" dirty="0"/>
              <a:t>, Anouk </a:t>
            </a:r>
            <a:r>
              <a:rPr lang="en-AU" sz="850" dirty="0" err="1"/>
              <a:t>Roggema</a:t>
            </a:r>
            <a:r>
              <a:rPr lang="en-AU" sz="850" dirty="0"/>
              <a:t> (Eds.), </a:t>
            </a:r>
            <a:r>
              <a:rPr lang="en-AU" sz="850" i="1" dirty="0"/>
              <a:t>Smart and Sustainable Cities and Buildings</a:t>
            </a:r>
            <a:r>
              <a:rPr lang="en-AU" sz="850" dirty="0"/>
              <a:t>, (pp. 189-205). </a:t>
            </a:r>
            <a:r>
              <a:rPr lang="en-AU" sz="850" dirty="0" err="1"/>
              <a:t>Gewerbestrasse</a:t>
            </a:r>
            <a:r>
              <a:rPr lang="en-AU" sz="850" dirty="0"/>
              <a:t>: Springer Nature Switzerland. </a:t>
            </a:r>
            <a:r>
              <a:rPr lang="en-AU" sz="850" u="sng" dirty="0">
                <a:hlinkClick r:id="rId13"/>
              </a:rPr>
              <a:t>[More Information]</a:t>
            </a:r>
            <a:endParaRPr lang="en-AU" sz="850" u="sng" dirty="0"/>
          </a:p>
          <a:p>
            <a:pPr marL="171450" indent="-171450">
              <a:buFont typeface="Arial" panose="020B0604020202020204" pitchFamily="34" charset="0"/>
              <a:buChar char="•"/>
            </a:pPr>
            <a:r>
              <a:rPr lang="en-AU" sz="850" dirty="0"/>
              <a:t>Easthope, H., Liu, E., Ho, C., </a:t>
            </a:r>
            <a:r>
              <a:rPr lang="en-AU" sz="850" b="1" dirty="0"/>
              <a:t>Buckle, C. </a:t>
            </a:r>
            <a:r>
              <a:rPr lang="en-AU" sz="850" dirty="0"/>
              <a:t>(2020). Diversity in density: Encouraging participation in higher density living. In Kate Bishop, Nancy Marshall (Eds.), </a:t>
            </a:r>
            <a:r>
              <a:rPr lang="en-AU" sz="850" i="1" dirty="0"/>
              <a:t>The Routledge Handbook of People and Place in the 21st-Century City</a:t>
            </a:r>
            <a:r>
              <a:rPr lang="en-AU" sz="850" dirty="0"/>
              <a:t>, (pp. 79-87). New York: Routledge. </a:t>
            </a:r>
            <a:r>
              <a:rPr lang="en-AU" sz="850" u="sng" dirty="0">
                <a:hlinkClick r:id="rId14"/>
              </a:rPr>
              <a:t>[More Information]</a:t>
            </a:r>
            <a:endParaRPr lang="en-AU" sz="850" dirty="0"/>
          </a:p>
          <a:p>
            <a:pPr marL="171450" indent="-171450">
              <a:buFont typeface="Arial" panose="020B0604020202020204" pitchFamily="34" charset="0"/>
              <a:buChar char="•"/>
            </a:pPr>
            <a:r>
              <a:rPr lang="en-AU" sz="850" b="1" dirty="0" err="1"/>
              <a:t>Gurran</a:t>
            </a:r>
            <a:r>
              <a:rPr lang="en-AU" sz="850" b="1" dirty="0"/>
              <a:t>, N. </a:t>
            </a:r>
            <a:r>
              <a:rPr lang="en-AU" sz="850" dirty="0"/>
              <a:t>(2020). Addressing sustainability issues through land use regulation and zoning. In </a:t>
            </a:r>
            <a:r>
              <a:rPr lang="en-AU" sz="850" dirty="0" err="1"/>
              <a:t>Simin</a:t>
            </a:r>
            <a:r>
              <a:rPr lang="en-AU" sz="850" dirty="0"/>
              <a:t> Davoudi, Richard Cowell, Iain White, Hilda Blanco (Eds.), </a:t>
            </a:r>
            <a:r>
              <a:rPr lang="en-AU" sz="850" i="1" dirty="0"/>
              <a:t>The Routledge Companion to Environmental Planning</a:t>
            </a:r>
            <a:r>
              <a:rPr lang="en-AU" sz="850" dirty="0"/>
              <a:t>, (pp. 317-328). London: Routledge. </a:t>
            </a:r>
            <a:r>
              <a:rPr lang="en-AU" sz="850" u="sng" dirty="0">
                <a:hlinkClick r:id="rId15"/>
              </a:rPr>
              <a:t>[More Information]</a:t>
            </a:r>
            <a:endParaRPr lang="en-AU" sz="850" dirty="0"/>
          </a:p>
          <a:p>
            <a:pPr marL="171450" indent="-171450">
              <a:buFont typeface="Arial" panose="020B0604020202020204" pitchFamily="34" charset="0"/>
              <a:buChar char="•"/>
            </a:pPr>
            <a:r>
              <a:rPr lang="en-AU" sz="850" b="1" dirty="0" err="1"/>
              <a:t>Gurran</a:t>
            </a:r>
            <a:r>
              <a:rPr lang="en-AU" sz="850" b="1" dirty="0"/>
              <a:t>, N. </a:t>
            </a:r>
            <a:r>
              <a:rPr lang="en-AU" sz="850" dirty="0"/>
              <a:t>(2020). Land Use Planning. In Nancey Green Leigh, Steven P French, </a:t>
            </a:r>
            <a:r>
              <a:rPr lang="en-AU" sz="850" dirty="0" err="1"/>
              <a:t>Subhrajit</a:t>
            </a:r>
            <a:r>
              <a:rPr lang="en-AU" sz="850" dirty="0"/>
              <a:t> </a:t>
            </a:r>
            <a:r>
              <a:rPr lang="en-AU" sz="850" dirty="0" err="1"/>
              <a:t>Guhathakurta</a:t>
            </a:r>
            <a:r>
              <a:rPr lang="en-AU" sz="850" dirty="0"/>
              <a:t>, Bruce </a:t>
            </a:r>
            <a:r>
              <a:rPr lang="en-AU" sz="850" dirty="0" err="1"/>
              <a:t>Stiftel</a:t>
            </a:r>
            <a:r>
              <a:rPr lang="en-AU" sz="850" dirty="0"/>
              <a:t> (Eds.), </a:t>
            </a:r>
            <a:r>
              <a:rPr lang="en-AU" sz="850" i="1" dirty="0"/>
              <a:t>The Routledge Handbook of International Planning Education</a:t>
            </a:r>
            <a:r>
              <a:rPr lang="en-AU" sz="850" dirty="0"/>
              <a:t>, (pp. 227-237). London: Routledge. </a:t>
            </a:r>
            <a:r>
              <a:rPr lang="en-AU" sz="850" u="sng" dirty="0">
                <a:hlinkClick r:id="rId16"/>
              </a:rPr>
              <a:t>[More Information]</a:t>
            </a:r>
            <a:endParaRPr lang="en-AU" sz="850" u="sng" dirty="0"/>
          </a:p>
          <a:p>
            <a:pPr marL="171450" indent="-171450">
              <a:buFont typeface="Arial" panose="020B0604020202020204" pitchFamily="34" charset="0"/>
              <a:buChar char="•"/>
            </a:pPr>
            <a:r>
              <a:rPr lang="en-AU" sz="850" dirty="0"/>
              <a:t>Keane, A., and Davies, P. (2020) Green Cities. In Understanding Urbanism (ed) </a:t>
            </a:r>
            <a:r>
              <a:rPr lang="en-AU" sz="850" b="1" dirty="0"/>
              <a:t>Rogers, </a:t>
            </a:r>
            <a:r>
              <a:rPr lang="en-AU" sz="850" dirty="0"/>
              <a:t>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dirty="0"/>
              <a:t>Keane, A., and </a:t>
            </a:r>
            <a:r>
              <a:rPr lang="en-AU" sz="850" b="1" dirty="0"/>
              <a:t>Jones, P. </a:t>
            </a:r>
            <a:r>
              <a:rPr lang="en-AU" sz="850" dirty="0"/>
              <a:t>(2020) Planning Cities.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Kent, J.L. (</a:t>
            </a:r>
            <a:r>
              <a:rPr lang="en-AU" sz="850" dirty="0"/>
              <a:t>2020). The role of car-sharing in sustainable transport. In Curtis, C. (Ed.) Handbook for Sustainable Transport. Edward Elgar, Cheltenham </a:t>
            </a:r>
            <a:r>
              <a:rPr lang="en-AU" sz="850" dirty="0">
                <a:hlinkClick r:id="rId17"/>
              </a:rPr>
              <a:t>[More Information]</a:t>
            </a:r>
            <a:endParaRPr lang="en-AU" sz="850" dirty="0"/>
          </a:p>
          <a:p>
            <a:pPr marL="171450" indent="-171450">
              <a:buFont typeface="Arial" panose="020B0604020202020204" pitchFamily="34" charset="0"/>
              <a:buChar char="•"/>
            </a:pPr>
            <a:r>
              <a:rPr lang="en-AU" sz="850" b="1" dirty="0"/>
              <a:t>Kent, J.L. </a:t>
            </a:r>
            <a:r>
              <a:rPr lang="en-AU" sz="850" dirty="0"/>
              <a:t>and Thompson, S. (2020). Healthy Cities. In </a:t>
            </a:r>
            <a:r>
              <a:rPr lang="en-AU" sz="850" b="1" dirty="0"/>
              <a:t>Rogers, D.,</a:t>
            </a:r>
            <a:r>
              <a:rPr lang="en-AU" sz="850" dirty="0"/>
              <a:t> Keane, A., Nelson, J. and </a:t>
            </a:r>
            <a:r>
              <a:rPr lang="en-AU" sz="850" b="1" dirty="0"/>
              <a:t>Alizadeh, T. </a:t>
            </a:r>
            <a:r>
              <a:rPr lang="en-AU" sz="850" dirty="0"/>
              <a:t>(Eds.) Understanding Urbanism. Palgrave McMillan, Camden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Kent, J.L. (</a:t>
            </a:r>
            <a:r>
              <a:rPr lang="en-AU" sz="850" dirty="0"/>
              <a:t>2020). Transport, access and health. In Mulley, C., Nelson, J (Ed.) Urban Form and Accessibility. Elsevier, London </a:t>
            </a:r>
            <a:r>
              <a:rPr lang="en-AU" sz="850" dirty="0">
                <a:hlinkClick r:id="rId18"/>
              </a:rPr>
              <a:t>[More Information]</a:t>
            </a:r>
            <a:endParaRPr lang="en-AU" sz="850" dirty="0"/>
          </a:p>
          <a:p>
            <a:pPr marL="171450" indent="-171450">
              <a:buFont typeface="Arial" panose="020B0604020202020204" pitchFamily="34" charset="0"/>
              <a:buChar char="•"/>
            </a:pPr>
            <a:r>
              <a:rPr lang="en-AU" sz="850" b="1" dirty="0" err="1"/>
              <a:t>Maalsen</a:t>
            </a:r>
            <a:r>
              <a:rPr lang="en-AU" sz="850" b="1" dirty="0"/>
              <a:t>, S., </a:t>
            </a:r>
            <a:r>
              <a:rPr lang="en-AU" sz="850" dirty="0"/>
              <a:t>McLean, J. (2020). Cultural Turn. </a:t>
            </a:r>
            <a:r>
              <a:rPr lang="en-AU" sz="850" i="1" dirty="0"/>
              <a:t>International Encyclopedia of Human Geography</a:t>
            </a:r>
            <a:r>
              <a:rPr lang="en-AU" sz="850" dirty="0"/>
              <a:t>, (pp. 117-121). London: Elsevier. </a:t>
            </a:r>
            <a:r>
              <a:rPr lang="en-AU" sz="850" u="sng" dirty="0">
                <a:hlinkClick r:id="rId19"/>
              </a:rPr>
              <a:t>[More Information]</a:t>
            </a:r>
            <a:endParaRPr lang="en-AU" sz="850" dirty="0"/>
          </a:p>
          <a:p>
            <a:pPr marL="171450" indent="-171450">
              <a:buFont typeface="Arial" panose="020B0604020202020204" pitchFamily="34" charset="0"/>
              <a:buChar char="•"/>
            </a:pPr>
            <a:r>
              <a:rPr lang="en-AU" sz="850" dirty="0"/>
              <a:t>McLean, J., </a:t>
            </a:r>
            <a:r>
              <a:rPr lang="en-AU" sz="850" b="1" dirty="0" err="1"/>
              <a:t>Maalsen</a:t>
            </a:r>
            <a:r>
              <a:rPr lang="en-AU" sz="850" b="1" dirty="0"/>
              <a:t>, S., </a:t>
            </a:r>
            <a:r>
              <a:rPr lang="en-AU" sz="850" dirty="0"/>
              <a:t>McNamara, N. (2020). Doing Gender in the Digital: Feminist geographic methods changing research? In </a:t>
            </a:r>
            <a:r>
              <a:rPr lang="en-AU" sz="850" dirty="0" err="1"/>
              <a:t>Anindita</a:t>
            </a:r>
            <a:r>
              <a:rPr lang="en-AU" sz="850" dirty="0"/>
              <a:t> Datta, Peter Hopkins, Lynda Johnston, Elizabeth Olson, </a:t>
            </a:r>
            <a:r>
              <a:rPr lang="en-AU" sz="850" dirty="0" err="1"/>
              <a:t>Joseli</a:t>
            </a:r>
            <a:r>
              <a:rPr lang="en-AU" sz="850" dirty="0"/>
              <a:t> Maria Sil (Eds.), </a:t>
            </a:r>
            <a:r>
              <a:rPr lang="en-AU" sz="850" i="1" dirty="0"/>
              <a:t>Routledge International Handbook of Gender and Feminist Geographies</a:t>
            </a:r>
            <a:r>
              <a:rPr lang="en-AU" sz="850" dirty="0"/>
              <a:t>, (pp. 467-475). London: Routledge. </a:t>
            </a:r>
            <a:r>
              <a:rPr lang="en-AU" sz="850" u="sng" dirty="0">
                <a:hlinkClick r:id="rId20"/>
              </a:rPr>
              <a:t>[More Information]</a:t>
            </a:r>
            <a:endParaRPr lang="en-AU" sz="850" u="sng" dirty="0"/>
          </a:p>
          <a:p>
            <a:pPr marL="171450" indent="-171450">
              <a:buFont typeface="Arial" panose="020B0604020202020204" pitchFamily="34" charset="0"/>
              <a:buChar char="•"/>
            </a:pPr>
            <a:r>
              <a:rPr lang="en-AU" sz="850" dirty="0"/>
              <a:t>Osborne, N., and </a:t>
            </a:r>
            <a:r>
              <a:rPr lang="en-AU" sz="850" b="1" dirty="0"/>
              <a:t>Alizadeh, T. </a:t>
            </a:r>
            <a:r>
              <a:rPr lang="en-AU" sz="850" dirty="0"/>
              <a:t>(2020) Public Cities.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dirty="0"/>
              <a:t>Ridenour, D., and </a:t>
            </a:r>
            <a:r>
              <a:rPr lang="en-AU" sz="850" b="1" dirty="0"/>
              <a:t>Alizadeh, T. </a:t>
            </a:r>
            <a:r>
              <a:rPr lang="en-AU" sz="850" dirty="0"/>
              <a:t>(2020) Designed Cities.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u="sng" dirty="0"/>
          </a:p>
          <a:p>
            <a:pPr marL="171450" indent="-171450">
              <a:buFont typeface="Arial" panose="020B0604020202020204" pitchFamily="34" charset="0"/>
              <a:buChar char="•"/>
            </a:pPr>
            <a:r>
              <a:rPr lang="en-AU" sz="850" b="1" dirty="0"/>
              <a:t>Rogers, D </a:t>
            </a:r>
            <a:r>
              <a:rPr lang="en-AU" sz="850" dirty="0"/>
              <a:t>(2020) Understanding Urbanism.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Rogers, D., </a:t>
            </a:r>
            <a:r>
              <a:rPr lang="en-AU" sz="850" dirty="0"/>
              <a:t>and Mossman, M. (2020) Political Cities. In Understanding Urbanism (ed) </a:t>
            </a:r>
            <a:r>
              <a:rPr lang="en-AU" sz="850" b="1" dirty="0"/>
              <a:t>Rogers, </a:t>
            </a:r>
            <a:r>
              <a:rPr lang="en-AU" sz="850" dirty="0"/>
              <a:t>Keane, </a:t>
            </a:r>
            <a:r>
              <a:rPr lang="en-AU" sz="850" b="1" dirty="0"/>
              <a:t>Alizadeh </a:t>
            </a:r>
            <a:r>
              <a:rPr lang="en-AU" sz="850" dirty="0"/>
              <a:t>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Sarkar, S., </a:t>
            </a:r>
            <a:r>
              <a:rPr lang="en-AU" sz="850" dirty="0"/>
              <a:t>and Farid, R. (2020) Data, science and Cities. In Understanding Urbanism (ed) </a:t>
            </a:r>
            <a:r>
              <a:rPr lang="en-AU" sz="850" b="1" dirty="0"/>
              <a:t>Rogers</a:t>
            </a:r>
            <a:r>
              <a:rPr lang="en-AU" sz="850" dirty="0"/>
              <a:t>, Keane, </a:t>
            </a:r>
            <a:r>
              <a:rPr lang="en-AU" sz="850" b="1" dirty="0"/>
              <a:t>Alizadeh</a:t>
            </a:r>
            <a:r>
              <a:rPr lang="en-AU" sz="850" dirty="0"/>
              <a:t> and Nelson. London: Palgrave MacMillan </a:t>
            </a:r>
            <a:r>
              <a:rPr lang="en-AU" sz="850" dirty="0">
                <a:hlinkClick r:id="rId12"/>
              </a:rPr>
              <a:t>[More Information]</a:t>
            </a:r>
            <a:endParaRPr lang="en-AU" sz="850" dirty="0"/>
          </a:p>
          <a:p>
            <a:pPr marL="171450" indent="-171450">
              <a:buFont typeface="Arial" panose="020B0604020202020204" pitchFamily="34" charset="0"/>
              <a:buChar char="•"/>
            </a:pPr>
            <a:r>
              <a:rPr lang="en-AU" sz="850" b="1" dirty="0"/>
              <a:t>Searle, G. </a:t>
            </a:r>
            <a:r>
              <a:rPr lang="en-AU" sz="850" dirty="0"/>
              <a:t>(2020) ‘Government policies and accelerating densification in Sydney’, in M. Rubin, A. </a:t>
            </a:r>
            <a:r>
              <a:rPr lang="en-AU" sz="850" dirty="0" err="1"/>
              <a:t>Todes</a:t>
            </a:r>
            <a:r>
              <a:rPr lang="en-AU" sz="850" dirty="0"/>
              <a:t>, P. Harrison, and A. Appelbaum, (eds.) Densifying the City? Global Cases and Johannesburg, Edward Elgar, Cheltenham, 2020, pp.125-134. </a:t>
            </a:r>
            <a:r>
              <a:rPr lang="en-AU" sz="850" dirty="0">
                <a:hlinkClick r:id="rId21"/>
              </a:rPr>
              <a:t>[More Information]</a:t>
            </a:r>
            <a:endParaRPr lang="en-AU" sz="850" dirty="0"/>
          </a:p>
          <a:p>
            <a:pPr marL="171450" indent="-171450">
              <a:buFont typeface="Arial" panose="020B0604020202020204" pitchFamily="34" charset="0"/>
              <a:buChar char="•"/>
            </a:pPr>
            <a:r>
              <a:rPr lang="en-AU" sz="850" dirty="0"/>
              <a:t>Sigler, T., </a:t>
            </a:r>
            <a:r>
              <a:rPr lang="en-AU" sz="850" b="1" dirty="0"/>
              <a:t>Searle, G.,</a:t>
            </a:r>
            <a:r>
              <a:rPr lang="en-AU" sz="850" dirty="0"/>
              <a:t> </a:t>
            </a:r>
            <a:r>
              <a:rPr lang="en-AU" sz="850" dirty="0" err="1"/>
              <a:t>Martinus</a:t>
            </a:r>
            <a:r>
              <a:rPr lang="en-AU" sz="850" dirty="0"/>
              <a:t>, K. (2020) ’Economic cities’. In: </a:t>
            </a:r>
            <a:r>
              <a:rPr lang="en-AU" sz="850" b="1" dirty="0"/>
              <a:t>Rogers</a:t>
            </a:r>
            <a:r>
              <a:rPr lang="en-AU" sz="850" dirty="0"/>
              <a:t>, Keane, </a:t>
            </a:r>
            <a:r>
              <a:rPr lang="en-AU" sz="850" b="1" dirty="0"/>
              <a:t>Alizadeh </a:t>
            </a:r>
            <a:r>
              <a:rPr lang="en-AU" sz="850" dirty="0"/>
              <a:t>and Nelson (eds.) Understanding Urbanism. London: Palgrave Macmillan  </a:t>
            </a:r>
            <a:r>
              <a:rPr lang="en-AU" sz="850" u="sng" dirty="0">
                <a:solidFill>
                  <a:srgbClr val="E64626"/>
                </a:solidFill>
              </a:rPr>
              <a:t>[M</a:t>
            </a:r>
            <a:r>
              <a:rPr lang="en-AU" sz="850" u="sng" dirty="0">
                <a:solidFill>
                  <a:srgbClr val="E64626"/>
                </a:solidFill>
                <a:hlinkClick r:id="rId12">
                  <a:extLst>
                    <a:ext uri="{A12FA001-AC4F-418D-AE19-62706E023703}">
                      <ahyp:hlinkClr xmlns:ahyp="http://schemas.microsoft.com/office/drawing/2018/hyperlinkcolor" val="tx"/>
                    </a:ext>
                  </a:extLst>
                </a:hlinkClick>
              </a:rPr>
              <a:t>ore </a:t>
            </a:r>
            <a:r>
              <a:rPr lang="en-AU" sz="850" dirty="0">
                <a:solidFill>
                  <a:srgbClr val="E64626"/>
                </a:solidFill>
                <a:hlinkClick r:id="rId12">
                  <a:extLst>
                    <a:ext uri="{A12FA001-AC4F-418D-AE19-62706E023703}">
                      <ahyp:hlinkClr xmlns:ahyp="http://schemas.microsoft.com/office/drawing/2018/hyperlinkcolor" val="tx"/>
                    </a:ext>
                  </a:extLst>
                </a:hlinkClick>
              </a:rPr>
              <a:t>Information]</a:t>
            </a:r>
            <a:endParaRPr lang="en-AU" sz="850" dirty="0"/>
          </a:p>
          <a:p>
            <a:pPr marL="171450" indent="-171450">
              <a:buFont typeface="Arial" panose="020B0604020202020204" pitchFamily="34" charset="0"/>
              <a:buChar char="•"/>
            </a:pPr>
            <a:endParaRPr lang="en-AU" sz="850" dirty="0"/>
          </a:p>
          <a:p>
            <a:pPr marL="171450" indent="-171450">
              <a:buFont typeface="Arial" panose="020B0604020202020204" pitchFamily="34" charset="0"/>
              <a:buChar char="•"/>
            </a:pPr>
            <a:endParaRPr lang="en-US" sz="900" dirty="0">
              <a:solidFill>
                <a:prstClr val="black"/>
              </a:solidFill>
            </a:endParaRPr>
          </a:p>
          <a:p>
            <a:pPr>
              <a:defRPr/>
            </a:pPr>
            <a:endParaRPr lang="en-US" b="1" dirty="0">
              <a:solidFill>
                <a:srgbClr val="E64626"/>
              </a:solidFill>
            </a:endParaRPr>
          </a:p>
          <a:p>
            <a:pPr>
              <a:defRPr/>
            </a:pPr>
            <a:endParaRPr lang="en-US" b="1" dirty="0">
              <a:solidFill>
                <a:srgbClr val="E64626"/>
              </a:solidFill>
            </a:endParaRPr>
          </a:p>
          <a:p>
            <a:endParaRPr lang="en-US" dirty="0"/>
          </a:p>
        </p:txBody>
      </p:sp>
      <p:sp>
        <p:nvSpPr>
          <p:cNvPr id="2" name="Title 1"/>
          <p:cNvSpPr>
            <a:spLocks noGrp="1"/>
          </p:cNvSpPr>
          <p:nvPr>
            <p:ph type="title"/>
          </p:nvPr>
        </p:nvSpPr>
        <p:spPr/>
        <p:txBody>
          <a:bodyPr/>
          <a:lstStyle/>
          <a:p>
            <a:r>
              <a:rPr lang="en-US" dirty="0"/>
              <a:t>2020 Year in Review</a:t>
            </a:r>
            <a:br>
              <a:rPr lang="en-US" dirty="0"/>
            </a:br>
            <a:r>
              <a:rPr lang="en-US" sz="1800" b="0" dirty="0">
                <a:solidFill>
                  <a:schemeClr val="tx1"/>
                </a:solidFill>
              </a:rPr>
              <a:t>Urban Housing Lab</a:t>
            </a:r>
            <a:endParaRPr lang="en-US" sz="1800" dirty="0"/>
          </a:p>
        </p:txBody>
      </p:sp>
      <p:sp>
        <p:nvSpPr>
          <p:cNvPr id="8" name="Pentagon 7"/>
          <p:cNvSpPr/>
          <p:nvPr/>
        </p:nvSpPr>
        <p:spPr>
          <a:xfrm>
            <a:off x="-1827213" y="704850"/>
            <a:ext cx="1470025" cy="4318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latin typeface="Tw Cen MT"/>
                <a:cs typeface="Tw Cen MT"/>
              </a:rPr>
              <a:t>A4 FLYER</a:t>
            </a:r>
          </a:p>
          <a:p>
            <a:pPr algn="ctr" fontAlgn="auto">
              <a:spcBef>
                <a:spcPts val="0"/>
              </a:spcBef>
              <a:spcAft>
                <a:spcPts val="0"/>
              </a:spcAft>
              <a:defRPr/>
            </a:pPr>
            <a:r>
              <a:rPr lang="en-US" sz="1000" dirty="0">
                <a:latin typeface="Tw Cen MT"/>
                <a:cs typeface="Tw Cen MT"/>
              </a:rPr>
              <a:t>TEMPLATE</a:t>
            </a:r>
          </a:p>
        </p:txBody>
      </p:sp>
    </p:spTree>
    <p:extLst>
      <p:ext uri="{BB962C8B-B14F-4D97-AF65-F5344CB8AC3E}">
        <p14:creationId xmlns:p14="http://schemas.microsoft.com/office/powerpoint/2010/main" val="3210612853"/>
      </p:ext>
    </p:extLst>
  </p:cSld>
  <p:clrMapOvr>
    <a:masterClrMapping/>
  </p:clrMapOvr>
</p:sld>
</file>

<file path=ppt/theme/theme1.xml><?xml version="1.0" encoding="utf-8"?>
<a:theme xmlns:a="http://schemas.openxmlformats.org/drawingml/2006/main" name="A4 Flyer_PPT template-FINAL_June15">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A4 Flyer_PPT template-FINAL_June15</Template>
  <TotalTime>19655</TotalTime>
  <Words>4829</Words>
  <Application>Microsoft Macintosh PowerPoint</Application>
  <PresentationFormat>A4 Paper (210x297 mm)</PresentationFormat>
  <Paragraphs>287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Tw Cen MT</vt:lpstr>
      <vt:lpstr>A4 Flyer_PPT template-FINAL_June15</vt:lpstr>
      <vt:lpstr>2020 Year in Review Urban Housing Lab</vt:lpstr>
      <vt:lpstr>PowerPoint Presentation</vt:lpstr>
      <vt:lpstr>2020 Year in Review Urban Housing Lab</vt:lpstr>
      <vt:lpstr>PowerPoint Presentation</vt:lpstr>
      <vt:lpstr>PowerPoint Presentation</vt:lpstr>
      <vt:lpstr>PowerPoint Presentation</vt:lpstr>
      <vt:lpstr>2020 Year in Review Urban Housing Lab</vt:lpstr>
      <vt:lpstr>2020 Year in Review Urban Housing Lab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Year in Review Urban Housing Lab Highlights</dc:title>
  <dc:creator>Caitlin Buckle</dc:creator>
  <cp:lastModifiedBy>Caitlin Buckle</cp:lastModifiedBy>
  <cp:revision>106</cp:revision>
  <cp:lastPrinted>2015-06-29T05:28:56Z</cp:lastPrinted>
  <dcterms:created xsi:type="dcterms:W3CDTF">2021-01-19T23:32:31Z</dcterms:created>
  <dcterms:modified xsi:type="dcterms:W3CDTF">2021-03-27T02:09:55Z</dcterms:modified>
</cp:coreProperties>
</file>